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sldIdLst>
    <p:sldId id="403" r:id="rId3"/>
    <p:sldId id="405" r:id="rId4"/>
    <p:sldId id="482" r:id="rId5"/>
    <p:sldId id="483" r:id="rId6"/>
    <p:sldId id="413" r:id="rId7"/>
    <p:sldId id="420" r:id="rId8"/>
    <p:sldId id="487" r:id="rId9"/>
    <p:sldId id="476" r:id="rId10"/>
    <p:sldId id="486" r:id="rId11"/>
    <p:sldId id="488" r:id="rId12"/>
    <p:sldId id="489" r:id="rId13"/>
    <p:sldId id="263" r:id="rId14"/>
    <p:sldId id="261" r:id="rId15"/>
    <p:sldId id="484" r:id="rId16"/>
    <p:sldId id="265" r:id="rId17"/>
    <p:sldId id="256" r:id="rId18"/>
    <p:sldId id="264" r:id="rId19"/>
    <p:sldId id="258" r:id="rId20"/>
    <p:sldId id="485" r:id="rId21"/>
    <p:sldId id="257" r:id="rId22"/>
    <p:sldId id="259" r:id="rId23"/>
    <p:sldId id="260" r:id="rId24"/>
    <p:sldId id="262" r:id="rId25"/>
    <p:sldId id="473" r:id="rId26"/>
    <p:sldId id="48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22" autoAdjust="0"/>
  </p:normalViewPr>
  <p:slideViewPr>
    <p:cSldViewPr>
      <p:cViewPr>
        <p:scale>
          <a:sx n="75" d="100"/>
          <a:sy n="75" d="100"/>
        </p:scale>
        <p:origin x="1914" y="54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D88EAE-709A-4E75-A32F-FA8E30EABBD7}" type="datetimeFigureOut">
              <a:rPr lang="zh-CN" altLang="en-US" smtClean="0"/>
              <a:t>2018/12/14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423FDC-1399-42F4-8E24-D0AF54623A5F}" type="slidenum">
              <a:rPr lang="zh-CN" altLang="en-US" smtClean="0"/>
              <a:t>‹#›</a:t>
            </a:fld>
            <a:endParaRPr lang="zh-CN" altLang="en-US"/>
          </a:p>
        </p:txBody>
      </p:sp>
    </p:spTree>
    <p:extLst>
      <p:ext uri="{BB962C8B-B14F-4D97-AF65-F5344CB8AC3E}">
        <p14:creationId xmlns:p14="http://schemas.microsoft.com/office/powerpoint/2010/main" val="1902750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pPr/>
              <a:t>1</a:t>
            </a:fld>
            <a:endParaRPr lang="en-US" altLang="zh-CN"/>
          </a:p>
        </p:txBody>
      </p:sp>
    </p:spTree>
    <p:extLst>
      <p:ext uri="{BB962C8B-B14F-4D97-AF65-F5344CB8AC3E}">
        <p14:creationId xmlns:p14="http://schemas.microsoft.com/office/powerpoint/2010/main" val="2644828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我们的重点是：</a:t>
            </a:r>
            <a:r>
              <a:rPr lang="en-US" altLang="zh-CN" dirty="0" err="1"/>
              <a:t>i</a:t>
            </a:r>
            <a:r>
              <a:rPr lang="zh-CN" altLang="en-US" dirty="0"/>
              <a:t>）检测物体</a:t>
            </a:r>
            <a:r>
              <a:rPr lang="en-US" altLang="zh-CN" dirty="0"/>
              <a:t>; ii</a:t>
            </a:r>
            <a:r>
              <a:rPr lang="zh-CN" altLang="en-US" dirty="0"/>
              <a:t>）识别</a:t>
            </a:r>
            <a:r>
              <a:rPr lang="en-US" altLang="zh-CN" dirty="0"/>
              <a:t>3D</a:t>
            </a:r>
            <a:r>
              <a:rPr lang="zh-CN" altLang="en-US" dirty="0"/>
              <a:t>姿势</a:t>
            </a:r>
            <a:r>
              <a:rPr lang="en-US" altLang="zh-CN" dirty="0"/>
              <a:t>; iii</a:t>
            </a:r>
            <a:r>
              <a:rPr lang="zh-CN" altLang="en-US" dirty="0"/>
              <a:t>）根据</a:t>
            </a:r>
            <a:r>
              <a:rPr lang="en-US" altLang="zh-CN" dirty="0"/>
              <a:t>3D</a:t>
            </a:r>
            <a:r>
              <a:rPr lang="zh-CN" altLang="en-US" dirty="0"/>
              <a:t>中的</a:t>
            </a:r>
            <a:r>
              <a:rPr lang="en-US" altLang="zh-CN" dirty="0"/>
              <a:t>aspect</a:t>
            </a:r>
            <a:r>
              <a:rPr lang="zh-CN" altLang="en-US" dirty="0"/>
              <a:t>配置来表征对象的几何和拓扑属性。我们将这种表征称为对象的</a:t>
            </a:r>
            <a:r>
              <a:rPr lang="en-US" altLang="zh-CN" dirty="0"/>
              <a:t>aspect layout</a:t>
            </a:r>
            <a:r>
              <a:rPr lang="zh-CN" altLang="en-US" dirty="0"/>
              <a:t>。</a:t>
            </a:r>
            <a:endParaRPr lang="en-US" altLang="zh-CN" dirty="0"/>
          </a:p>
          <a:p>
            <a:r>
              <a:rPr lang="zh-CN" altLang="en-US" dirty="0"/>
              <a:t>方面部分可以被定义为对象的一部分，其整个</a:t>
            </a:r>
            <a:r>
              <a:rPr lang="en-US" altLang="zh-CN" dirty="0"/>
              <a:t>3D</a:t>
            </a:r>
            <a:r>
              <a:rPr lang="zh-CN" altLang="en-US" dirty="0"/>
              <a:t>表面大致从观察者完全可见或者完全不可见（即，被遮挡）。座椅和沙发背面是近似纵横比的两个例子。座椅和沙发背面的组合不是方面部分，因为存在某些观点，其中背部是可见的而座椅不是，或者相反地，座椅是可见的而背部是不可见的。平面表面是理想的纵横部分。</a:t>
            </a:r>
            <a:endParaRPr lang="en-US" altLang="zh-CN" dirty="0"/>
          </a:p>
          <a:p>
            <a:r>
              <a:rPr lang="zh-CN" altLang="en-US" sz="1200" b="0" i="0" kern="1200" dirty="0">
                <a:solidFill>
                  <a:schemeClr val="tx1"/>
                </a:solidFill>
                <a:effectLst/>
                <a:latin typeface="+mn-lt"/>
                <a:ea typeface="+mn-ea"/>
                <a:cs typeface="+mn-cs"/>
              </a:rPr>
              <a:t>可以准确地估计出各个方面零件在对象参考系统中的三维位置和方向，以及从估计的角度判断哪个方面零件是可见的或遮挡的原因。</a:t>
            </a:r>
            <a:r>
              <a:rPr lang="en-US" altLang="zh-CN" sz="1200" b="0" i="0" u="none" strike="noStrike" kern="1200" baseline="0" dirty="0">
                <a:solidFill>
                  <a:schemeClr val="tx1"/>
                </a:solidFill>
                <a:latin typeface="+mn-lt"/>
                <a:ea typeface="+mn-ea"/>
                <a:cs typeface="+mn-cs"/>
              </a:rPr>
              <a:t>Our 3D object models for the 12 categories in our experiments.</a:t>
            </a:r>
          </a:p>
          <a:p>
            <a:r>
              <a:rPr lang="en-US" altLang="zh-CN" sz="1200" b="0" i="0" u="none" strike="noStrike" kern="1200" baseline="0" dirty="0">
                <a:solidFill>
                  <a:schemeClr val="tx1"/>
                </a:solidFill>
                <a:latin typeface="+mn-lt"/>
                <a:ea typeface="+mn-ea"/>
                <a:cs typeface="+mn-cs"/>
              </a:rPr>
              <a:t>Each aspect part is associated to a part label</a:t>
            </a:r>
            <a:endParaRPr lang="zh-CN" altLang="en-US" dirty="0"/>
          </a:p>
        </p:txBody>
      </p:sp>
      <p:sp>
        <p:nvSpPr>
          <p:cNvPr id="4" name="灯片编号占位符 3"/>
          <p:cNvSpPr>
            <a:spLocks noGrp="1"/>
          </p:cNvSpPr>
          <p:nvPr>
            <p:ph type="sldNum" sz="quarter" idx="5"/>
          </p:nvPr>
        </p:nvSpPr>
        <p:spPr/>
        <p:txBody>
          <a:bodyPr/>
          <a:lstStyle/>
          <a:p>
            <a:fld id="{6F423FDC-1399-42F4-8E24-D0AF54623A5F}" type="slidenum">
              <a:rPr lang="zh-CN" altLang="en-US" smtClean="0"/>
              <a:t>11</a:t>
            </a:fld>
            <a:endParaRPr lang="zh-CN" altLang="en-US"/>
          </a:p>
        </p:txBody>
      </p:sp>
    </p:spTree>
    <p:extLst>
      <p:ext uri="{BB962C8B-B14F-4D97-AF65-F5344CB8AC3E}">
        <p14:creationId xmlns:p14="http://schemas.microsoft.com/office/powerpoint/2010/main" val="213648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844083" eaLnBrk="0" fontAlgn="base" hangingPunct="0">
              <a:spcBef>
                <a:spcPct val="30000"/>
              </a:spcBef>
              <a:spcAft>
                <a:spcPct val="0"/>
              </a:spcAft>
              <a:defRPr/>
            </a:pPr>
            <a:r>
              <a:rPr lang="zh-CN" altLang="en-US" dirty="0"/>
              <a:t>源码：</a:t>
            </a:r>
            <a:r>
              <a:rPr lang="en-US" altLang="zh-CN" dirty="0"/>
              <a:t>https://github.com/ronghanghu/seg_every_thing</a:t>
            </a:r>
          </a:p>
          <a:p>
            <a:pPr defTabSz="844083" eaLnBrk="0" fontAlgn="base" hangingPunct="0">
              <a:spcBef>
                <a:spcPct val="30000"/>
              </a:spcBef>
              <a:spcAft>
                <a:spcPct val="0"/>
              </a:spcAft>
              <a:defRPr/>
            </a:pPr>
            <a:r>
              <a:rPr lang="en-US" altLang="zh-CN" dirty="0"/>
              <a:t>Mask R-CNN</a:t>
            </a:r>
            <a:r>
              <a:rPr lang="zh-CN" altLang="en-US" dirty="0"/>
              <a:t>：一种处理对象探测包围盒和轮廓预测问题的模型</a:t>
            </a:r>
            <a:endParaRPr lang="en-US" altLang="zh-CN" dirty="0"/>
          </a:p>
          <a:p>
            <a:pPr defTabSz="844083" eaLnBrk="0" fontAlgn="base" hangingPunct="0">
              <a:spcBef>
                <a:spcPct val="30000"/>
              </a:spcBef>
              <a:spcAft>
                <a:spcPct val="0"/>
              </a:spcAft>
              <a:defRPr/>
            </a:pPr>
            <a:endParaRPr lang="en-US" altLang="zh-CN" dirty="0"/>
          </a:p>
          <a:p>
            <a:pPr defTabSz="844083" eaLnBrk="0" fontAlgn="base" hangingPunct="0">
              <a:spcBef>
                <a:spcPct val="30000"/>
              </a:spcBef>
              <a:spcAft>
                <a:spcPct val="0"/>
              </a:spcAft>
              <a:defRPr/>
            </a:pPr>
            <a:r>
              <a:rPr lang="zh-CN" altLang="en-US" dirty="0"/>
              <a:t>数据集：</a:t>
            </a:r>
            <a:endParaRPr lang="en-US" altLang="zh-CN" dirty="0"/>
          </a:p>
          <a:p>
            <a:pPr defTabSz="844083" eaLnBrk="0" fontAlgn="base" hangingPunct="0">
              <a:spcBef>
                <a:spcPct val="30000"/>
              </a:spcBef>
              <a:spcAft>
                <a:spcPct val="0"/>
              </a:spcAft>
              <a:defRPr/>
            </a:pPr>
            <a:r>
              <a:rPr lang="en-US" altLang="zh-CN" dirty="0"/>
              <a:t>COCO</a:t>
            </a:r>
            <a:r>
              <a:rPr lang="zh-CN" altLang="en-US" dirty="0"/>
              <a:t>：包含</a:t>
            </a:r>
            <a:r>
              <a:rPr lang="en-US" altLang="zh-CN" dirty="0"/>
              <a:t>80</a:t>
            </a:r>
            <a:r>
              <a:rPr lang="zh-CN" altLang="en-US" dirty="0"/>
              <a:t>个种类的轮廓标注数据集</a:t>
            </a:r>
          </a:p>
          <a:p>
            <a:pPr defTabSz="844083" eaLnBrk="0" fontAlgn="base" hangingPunct="0">
              <a:spcBef>
                <a:spcPct val="30000"/>
              </a:spcBef>
              <a:spcAft>
                <a:spcPct val="0"/>
              </a:spcAft>
              <a:defRPr/>
            </a:pPr>
            <a:endParaRPr lang="zh-CN" altLang="en-US" dirty="0"/>
          </a:p>
        </p:txBody>
      </p:sp>
      <p:sp>
        <p:nvSpPr>
          <p:cNvPr id="4" name="页眉占位符 3"/>
          <p:cNvSpPr>
            <a:spLocks noGrp="1"/>
          </p:cNvSpPr>
          <p:nvPr>
            <p:ph type="hdr" sz="quarter"/>
          </p:nvPr>
        </p:nvSpPr>
        <p:spPr/>
        <p:txBody>
          <a:bodyPr/>
          <a:lstStyle/>
          <a:p>
            <a:pPr>
              <a:defRPr/>
            </a:pPr>
            <a:r>
              <a:rPr lang="en-US" altLang="zh-CN">
                <a:solidFill>
                  <a:prstClr val="black"/>
                </a:solidFill>
              </a:rPr>
              <a:t>2 Year Research Plan (2017-2018)</a:t>
            </a:r>
            <a:endParaRPr lang="zh-CN" altLang="en-US">
              <a:solidFill>
                <a:prstClr val="black"/>
              </a:solidFill>
            </a:endParaRPr>
          </a:p>
        </p:txBody>
      </p:sp>
      <p:sp>
        <p:nvSpPr>
          <p:cNvPr id="5" name="灯片编号占位符 4"/>
          <p:cNvSpPr>
            <a:spLocks noGrp="1"/>
          </p:cNvSpPr>
          <p:nvPr>
            <p:ph type="sldNum" sz="quarter" idx="5"/>
          </p:nvPr>
        </p:nvSpPr>
        <p:spPr/>
        <p:txBody>
          <a:bodyPr/>
          <a:lstStyle/>
          <a:p>
            <a:fld id="{F19A2EC9-282E-4C73-9090-5E35C3C5DF68}" type="slidenum">
              <a:rPr lang="zh-CN" altLang="en-US" smtClean="0">
                <a:solidFill>
                  <a:prstClr val="black"/>
                </a:solidFill>
              </a:rPr>
              <a:pPr/>
              <a:t>12</a:t>
            </a:fld>
            <a:endParaRPr lang="en-US" altLang="zh-CN">
              <a:solidFill>
                <a:prstClr val="black"/>
              </a:solidFill>
            </a:endParaRPr>
          </a:p>
        </p:txBody>
      </p:sp>
    </p:spTree>
    <p:extLst>
      <p:ext uri="{BB962C8B-B14F-4D97-AF65-F5344CB8AC3E}">
        <p14:creationId xmlns:p14="http://schemas.microsoft.com/office/powerpoint/2010/main" val="2362336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844083" eaLnBrk="0" fontAlgn="base" hangingPunct="0">
              <a:spcBef>
                <a:spcPct val="30000"/>
              </a:spcBef>
              <a:spcAft>
                <a:spcPct val="0"/>
              </a:spcAft>
              <a:defRPr/>
            </a:pPr>
            <a:r>
              <a:rPr lang="zh-CN" altLang="en-US" dirty="0"/>
              <a:t>源码：</a:t>
            </a:r>
            <a:r>
              <a:rPr lang="en-US" altLang="zh-CN" dirty="0"/>
              <a:t>https://github.com/xingyuansun/pix3d</a:t>
            </a:r>
          </a:p>
          <a:p>
            <a:pPr defTabSz="844083" eaLnBrk="0" fontAlgn="base" hangingPunct="0">
              <a:spcBef>
                <a:spcPct val="30000"/>
              </a:spcBef>
              <a:spcAft>
                <a:spcPct val="0"/>
              </a:spcAft>
              <a:defRPr/>
            </a:pPr>
            <a:r>
              <a:rPr lang="zh-CN" altLang="en-US" dirty="0"/>
              <a:t>对于每个</a:t>
            </a:r>
            <a:r>
              <a:rPr lang="en-US" altLang="zh-CN" dirty="0"/>
              <a:t>3d</a:t>
            </a:r>
            <a:r>
              <a:rPr lang="zh-CN" altLang="en-US" dirty="0"/>
              <a:t>形状，手工标注</a:t>
            </a:r>
            <a:r>
              <a:rPr lang="en-US" altLang="zh-CN" dirty="0"/>
              <a:t>8</a:t>
            </a:r>
            <a:r>
              <a:rPr lang="zh-CN" altLang="en-US" dirty="0"/>
              <a:t>到</a:t>
            </a:r>
            <a:r>
              <a:rPr lang="en-US" altLang="zh-CN" dirty="0"/>
              <a:t>24</a:t>
            </a:r>
            <a:r>
              <a:rPr lang="zh-CN" altLang="en-US" dirty="0"/>
              <a:t>个关键点，对于与形状对应的图像标注出可见关键点的位置</a:t>
            </a:r>
            <a:endParaRPr lang="en-US" altLang="zh-CN" dirty="0"/>
          </a:p>
          <a:p>
            <a:pPr defTabSz="844083" eaLnBrk="0" fontAlgn="base" hangingPunct="0">
              <a:spcBef>
                <a:spcPct val="30000"/>
              </a:spcBef>
              <a:spcAft>
                <a:spcPct val="0"/>
              </a:spcAft>
              <a:defRPr/>
            </a:pPr>
            <a:endParaRPr lang="en-US" altLang="zh-CN" dirty="0"/>
          </a:p>
          <a:p>
            <a:pPr defTabSz="844083" eaLnBrk="0" fontAlgn="base" hangingPunct="0">
              <a:spcBef>
                <a:spcPct val="30000"/>
              </a:spcBef>
              <a:spcAft>
                <a:spcPct val="0"/>
              </a:spcAft>
              <a:defRPr/>
            </a:pPr>
            <a:r>
              <a:rPr lang="zh-CN" altLang="en-US" dirty="0"/>
              <a:t>数据集：</a:t>
            </a:r>
            <a:endParaRPr lang="en-US" altLang="zh-CN" dirty="0"/>
          </a:p>
          <a:p>
            <a:pPr defTabSz="844083" eaLnBrk="0" fontAlgn="base" hangingPunct="0">
              <a:spcBef>
                <a:spcPct val="30000"/>
              </a:spcBef>
              <a:spcAft>
                <a:spcPct val="0"/>
              </a:spcAft>
              <a:defRPr/>
            </a:pPr>
            <a:r>
              <a:rPr lang="en-US" altLang="zh-CN" dirty="0"/>
              <a:t>Pix3d</a:t>
            </a:r>
            <a:r>
              <a:rPr lang="zh-CN" altLang="en-US" dirty="0"/>
              <a:t>：根据论文方法生成的对齐的</a:t>
            </a:r>
            <a:r>
              <a:rPr lang="en-US" altLang="zh-CN" dirty="0"/>
              <a:t>2d</a:t>
            </a:r>
            <a:r>
              <a:rPr lang="zh-CN" altLang="en-US" dirty="0"/>
              <a:t>图像和</a:t>
            </a:r>
            <a:r>
              <a:rPr lang="en-US" altLang="zh-CN" dirty="0"/>
              <a:t>3d</a:t>
            </a:r>
            <a:r>
              <a:rPr lang="zh-CN" altLang="en-US" dirty="0"/>
              <a:t>模型数据库</a:t>
            </a:r>
          </a:p>
          <a:p>
            <a:pPr defTabSz="844083" eaLnBrk="0" fontAlgn="base" hangingPunct="0">
              <a:spcBef>
                <a:spcPct val="30000"/>
              </a:spcBef>
              <a:spcAft>
                <a:spcPct val="0"/>
              </a:spcAft>
              <a:defRPr/>
            </a:pPr>
            <a:endParaRPr lang="zh-CN" altLang="en-US" dirty="0"/>
          </a:p>
        </p:txBody>
      </p:sp>
      <p:sp>
        <p:nvSpPr>
          <p:cNvPr id="4" name="页眉占位符 3"/>
          <p:cNvSpPr>
            <a:spLocks noGrp="1"/>
          </p:cNvSpPr>
          <p:nvPr>
            <p:ph type="hdr" sz="quarter"/>
          </p:nvPr>
        </p:nvSpPr>
        <p:spPr/>
        <p:txBody>
          <a:bodyPr/>
          <a:lstStyle/>
          <a:p>
            <a:pPr>
              <a:defRPr/>
            </a:pPr>
            <a:r>
              <a:rPr lang="en-US" altLang="zh-CN">
                <a:solidFill>
                  <a:prstClr val="black"/>
                </a:solidFill>
              </a:rPr>
              <a:t>2 Year Research Plan (2017-2018)</a:t>
            </a:r>
            <a:endParaRPr lang="zh-CN" altLang="en-US">
              <a:solidFill>
                <a:prstClr val="black"/>
              </a:solidFill>
            </a:endParaRPr>
          </a:p>
        </p:txBody>
      </p:sp>
      <p:sp>
        <p:nvSpPr>
          <p:cNvPr id="5" name="灯片编号占位符 4"/>
          <p:cNvSpPr>
            <a:spLocks noGrp="1"/>
          </p:cNvSpPr>
          <p:nvPr>
            <p:ph type="sldNum" sz="quarter" idx="5"/>
          </p:nvPr>
        </p:nvSpPr>
        <p:spPr/>
        <p:txBody>
          <a:bodyPr/>
          <a:lstStyle/>
          <a:p>
            <a:fld id="{F19A2EC9-282E-4C73-9090-5E35C3C5DF68}" type="slidenum">
              <a:rPr lang="zh-CN" altLang="en-US" smtClean="0">
                <a:solidFill>
                  <a:prstClr val="black"/>
                </a:solidFill>
              </a:rPr>
              <a:pPr/>
              <a:t>13</a:t>
            </a:fld>
            <a:endParaRPr lang="en-US" altLang="zh-CN">
              <a:solidFill>
                <a:prstClr val="black"/>
              </a:solidFill>
            </a:endParaRPr>
          </a:p>
        </p:txBody>
      </p:sp>
    </p:spTree>
    <p:extLst>
      <p:ext uri="{BB962C8B-B14F-4D97-AF65-F5344CB8AC3E}">
        <p14:creationId xmlns:p14="http://schemas.microsoft.com/office/powerpoint/2010/main" val="236233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那现在我们知道分析</a:t>
            </a:r>
            <a:r>
              <a:rPr lang="en-US" altLang="zh-CN" dirty="0"/>
              <a:t>object</a:t>
            </a:r>
            <a:r>
              <a:rPr lang="zh-CN" altLang="en-US" dirty="0"/>
              <a:t>的</a:t>
            </a:r>
            <a:r>
              <a:rPr lang="en-US" altLang="zh-CN" dirty="0"/>
              <a:t>affordance</a:t>
            </a:r>
            <a:r>
              <a:rPr lang="zh-CN" altLang="en-US" dirty="0"/>
              <a:t>其实就是去找到物体都给人提供了哪些可能的交互关系。目前关于</a:t>
            </a:r>
            <a:r>
              <a:rPr lang="en-US" altLang="zh-CN" dirty="0"/>
              <a:t>Affordance</a:t>
            </a:r>
            <a:r>
              <a:rPr lang="zh-CN" altLang="en-US" dirty="0"/>
              <a:t>的工作从以下几个思路展开，第一个思路可能是直接从图像进行</a:t>
            </a:r>
            <a:r>
              <a:rPr lang="en-US" altLang="zh-CN" dirty="0"/>
              <a:t>2D</a:t>
            </a:r>
            <a:r>
              <a:rPr lang="zh-CN" altLang="en-US" dirty="0"/>
              <a:t>的分析，相关工作有。。</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14</a:t>
            </a:fld>
            <a:endParaRPr lang="en-US" altLang="zh-CN"/>
          </a:p>
        </p:txBody>
      </p:sp>
    </p:spTree>
    <p:extLst>
      <p:ext uri="{BB962C8B-B14F-4D97-AF65-F5344CB8AC3E}">
        <p14:creationId xmlns:p14="http://schemas.microsoft.com/office/powerpoint/2010/main" val="342160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844083" eaLnBrk="0" fontAlgn="base" hangingPunct="0">
              <a:spcBef>
                <a:spcPct val="30000"/>
              </a:spcBef>
              <a:spcAft>
                <a:spcPct val="0"/>
              </a:spcAft>
              <a:defRPr/>
            </a:pPr>
            <a:r>
              <a:rPr lang="zh-CN" altLang="en-US" dirty="0"/>
              <a:t>源码：</a:t>
            </a:r>
            <a:r>
              <a:rPr lang="en-US" altLang="zh-CN" dirty="0" err="1"/>
              <a:t>htt</a:t>
            </a:r>
            <a:endParaRPr lang="en-US" altLang="zh-CN" dirty="0"/>
          </a:p>
          <a:p>
            <a:pPr defTabSz="844083" eaLnBrk="0" fontAlgn="base" hangingPunct="0">
              <a:spcBef>
                <a:spcPct val="30000"/>
              </a:spcBef>
              <a:spcAft>
                <a:spcPct val="0"/>
              </a:spcAft>
              <a:defRPr/>
            </a:pPr>
            <a:r>
              <a:rPr lang="zh-CN" altLang="en-US" dirty="0"/>
              <a:t>先预测人体骨架关节点的深度，再结合</a:t>
            </a:r>
            <a:r>
              <a:rPr lang="en-US" altLang="zh-CN" dirty="0"/>
              <a:t>2d</a:t>
            </a:r>
            <a:r>
              <a:rPr lang="zh-CN" altLang="en-US" dirty="0"/>
              <a:t>关键点的标注预测三维姿势的坐标</a:t>
            </a:r>
            <a:endParaRPr lang="en-US" altLang="zh-CN" dirty="0"/>
          </a:p>
          <a:p>
            <a:pPr defTabSz="844083" eaLnBrk="0" fontAlgn="base" hangingPunct="0">
              <a:spcBef>
                <a:spcPct val="30000"/>
              </a:spcBef>
              <a:spcAft>
                <a:spcPct val="0"/>
              </a:spcAft>
              <a:defRPr/>
            </a:pPr>
            <a:endParaRPr lang="en-US" altLang="zh-CN" dirty="0"/>
          </a:p>
          <a:p>
            <a:pPr defTabSz="844083" eaLnBrk="0" fontAlgn="base" hangingPunct="0">
              <a:spcBef>
                <a:spcPct val="30000"/>
              </a:spcBef>
              <a:spcAft>
                <a:spcPct val="0"/>
              </a:spcAft>
              <a:defRPr/>
            </a:pPr>
            <a:r>
              <a:rPr lang="zh-CN" altLang="en-US" dirty="0"/>
              <a:t>数据集：</a:t>
            </a:r>
            <a:endParaRPr lang="en-US" altLang="zh-CN" dirty="0"/>
          </a:p>
          <a:p>
            <a:pPr marL="0" marR="0" indent="0" algn="l" defTabSz="844083" rtl="0" eaLnBrk="0" fontAlgn="base" latinLnBrk="0" hangingPunct="0">
              <a:lnSpc>
                <a:spcPct val="100000"/>
              </a:lnSpc>
              <a:spcBef>
                <a:spcPct val="30000"/>
              </a:spcBef>
              <a:spcAft>
                <a:spcPct val="0"/>
              </a:spcAft>
              <a:buClrTx/>
              <a:buSzTx/>
              <a:buFontTx/>
              <a:buNone/>
              <a:tabLst/>
              <a:defRPr/>
            </a:pPr>
            <a:r>
              <a:rPr lang="en-US" altLang="zh-CN" sz="1200" b="0" dirty="0"/>
              <a:t>Human3.6M</a:t>
            </a:r>
            <a:r>
              <a:rPr lang="zh-CN" altLang="en-US" sz="1200" b="0" dirty="0"/>
              <a:t>：室内场景图像与</a:t>
            </a:r>
            <a:r>
              <a:rPr lang="en-US" altLang="zh-CN" sz="1200" b="0" dirty="0"/>
              <a:t>3d</a:t>
            </a:r>
            <a:r>
              <a:rPr lang="zh-CN" altLang="en-US" sz="1200" b="0" dirty="0"/>
              <a:t>人体姿势数据集</a:t>
            </a:r>
            <a:endParaRPr lang="en-US" altLang="zh-CN" sz="1200" b="0" dirty="0"/>
          </a:p>
          <a:p>
            <a:pPr marL="0" marR="0" indent="0" algn="l" defTabSz="844083" rtl="0" eaLnBrk="0" fontAlgn="base" latinLnBrk="0" hangingPunct="0">
              <a:lnSpc>
                <a:spcPct val="100000"/>
              </a:lnSpc>
              <a:spcBef>
                <a:spcPct val="30000"/>
              </a:spcBef>
              <a:spcAft>
                <a:spcPct val="0"/>
              </a:spcAft>
              <a:buClrTx/>
              <a:buSzTx/>
              <a:buFontTx/>
              <a:buNone/>
              <a:tabLst/>
              <a:defRPr/>
            </a:pPr>
            <a:r>
              <a:rPr lang="en-US" altLang="zh-CN" sz="1200" b="0" dirty="0" err="1"/>
              <a:t>HumanEva</a:t>
            </a:r>
            <a:r>
              <a:rPr lang="en-US" altLang="zh-CN" sz="1200" b="0" dirty="0"/>
              <a:t>-I</a:t>
            </a:r>
            <a:r>
              <a:rPr lang="zh-CN" altLang="en-US" sz="1200" b="0" dirty="0"/>
              <a:t>：室内场景图像与</a:t>
            </a:r>
            <a:r>
              <a:rPr lang="en-US" altLang="zh-CN" sz="1200" b="0" dirty="0"/>
              <a:t>3d</a:t>
            </a:r>
            <a:r>
              <a:rPr lang="zh-CN" altLang="en-US" sz="1200" b="0" dirty="0"/>
              <a:t>人体姿势数据集</a:t>
            </a:r>
            <a:endParaRPr lang="en-US" altLang="zh-CN" sz="1200" b="0" dirty="0"/>
          </a:p>
          <a:p>
            <a:pPr marL="0" marR="0" indent="0" algn="l" defTabSz="844083" rtl="0" eaLnBrk="0" fontAlgn="base" latinLnBrk="0" hangingPunct="0">
              <a:lnSpc>
                <a:spcPct val="100000"/>
              </a:lnSpc>
              <a:spcBef>
                <a:spcPct val="30000"/>
              </a:spcBef>
              <a:spcAft>
                <a:spcPct val="0"/>
              </a:spcAft>
              <a:buClrTx/>
              <a:buSzTx/>
              <a:buFontTx/>
              <a:buNone/>
              <a:tabLst/>
              <a:defRPr/>
            </a:pPr>
            <a:r>
              <a:rPr lang="en-US" altLang="zh-CN" sz="1200" b="0" dirty="0"/>
              <a:t>MPI-INF-3DHP</a:t>
            </a:r>
            <a:r>
              <a:rPr lang="zh-CN" altLang="en-US" sz="1200" b="0" dirty="0"/>
              <a:t>：室内和室外场景图像与</a:t>
            </a:r>
            <a:r>
              <a:rPr lang="en-US" altLang="zh-CN" sz="1200" b="0" dirty="0"/>
              <a:t>3d</a:t>
            </a:r>
            <a:r>
              <a:rPr lang="zh-CN" altLang="en-US" sz="1200" b="0" dirty="0"/>
              <a:t>人体姿势数据集</a:t>
            </a:r>
            <a:endParaRPr lang="en-US" altLang="zh-CN" sz="1200" b="0" dirty="0"/>
          </a:p>
          <a:p>
            <a:pPr marL="0" marR="0" indent="0" algn="l" defTabSz="844083" rtl="0" eaLnBrk="0" fontAlgn="base" latinLnBrk="0" hangingPunct="0">
              <a:lnSpc>
                <a:spcPct val="100000"/>
              </a:lnSpc>
              <a:spcBef>
                <a:spcPct val="30000"/>
              </a:spcBef>
              <a:spcAft>
                <a:spcPct val="0"/>
              </a:spcAft>
              <a:buClrTx/>
              <a:buSzTx/>
              <a:buFontTx/>
              <a:buNone/>
              <a:tabLst/>
              <a:defRPr/>
            </a:pPr>
            <a:r>
              <a:rPr lang="en-US" altLang="zh-CN" sz="1200" b="0" dirty="0"/>
              <a:t>LSP + MPII Ordinal</a:t>
            </a:r>
            <a:r>
              <a:rPr lang="zh-CN" altLang="en-US" sz="1200" b="0" dirty="0"/>
              <a:t>：</a:t>
            </a:r>
            <a:r>
              <a:rPr lang="en-US" altLang="zh-CN" sz="1200" b="0" dirty="0"/>
              <a:t>2d</a:t>
            </a:r>
            <a:r>
              <a:rPr lang="zh-CN" altLang="en-US" sz="1200" b="0" dirty="0"/>
              <a:t>人体姿势数据集</a:t>
            </a:r>
            <a:endParaRPr lang="zh-CN" altLang="en-US" sz="1200" b="0" dirty="0">
              <a:solidFill>
                <a:srgbClr val="C00000"/>
              </a:solidFill>
            </a:endParaRPr>
          </a:p>
          <a:p>
            <a:pPr defTabSz="844083" eaLnBrk="0" fontAlgn="base" hangingPunct="0">
              <a:spcBef>
                <a:spcPct val="30000"/>
              </a:spcBef>
              <a:spcAft>
                <a:spcPct val="0"/>
              </a:spcAft>
              <a:defRPr/>
            </a:pPr>
            <a:r>
              <a:rPr lang="en-US" altLang="zh-CN" dirty="0"/>
              <a:t>ps://github.com/geopavlakos/ordinal-pose3d</a:t>
            </a:r>
            <a:endParaRPr lang="zh-CN" altLang="en-US" dirty="0"/>
          </a:p>
        </p:txBody>
      </p:sp>
      <p:sp>
        <p:nvSpPr>
          <p:cNvPr id="4" name="页眉占位符 3"/>
          <p:cNvSpPr>
            <a:spLocks noGrp="1"/>
          </p:cNvSpPr>
          <p:nvPr>
            <p:ph type="hdr" sz="quarter"/>
          </p:nvPr>
        </p:nvSpPr>
        <p:spPr/>
        <p:txBody>
          <a:bodyPr/>
          <a:lstStyle/>
          <a:p>
            <a:pPr>
              <a:defRPr/>
            </a:pPr>
            <a:r>
              <a:rPr lang="en-US" altLang="zh-CN">
                <a:solidFill>
                  <a:prstClr val="black"/>
                </a:solidFill>
              </a:rPr>
              <a:t>2 Year Research Plan (2017-2018)</a:t>
            </a:r>
            <a:endParaRPr lang="zh-CN" altLang="en-US">
              <a:solidFill>
                <a:prstClr val="black"/>
              </a:solidFill>
            </a:endParaRPr>
          </a:p>
        </p:txBody>
      </p:sp>
      <p:sp>
        <p:nvSpPr>
          <p:cNvPr id="5" name="灯片编号占位符 4"/>
          <p:cNvSpPr>
            <a:spLocks noGrp="1"/>
          </p:cNvSpPr>
          <p:nvPr>
            <p:ph type="sldNum" sz="quarter" idx="5"/>
          </p:nvPr>
        </p:nvSpPr>
        <p:spPr/>
        <p:txBody>
          <a:bodyPr/>
          <a:lstStyle/>
          <a:p>
            <a:fld id="{F19A2EC9-282E-4C73-9090-5E35C3C5DF68}" type="slidenum">
              <a:rPr lang="zh-CN" altLang="en-US" smtClean="0">
                <a:solidFill>
                  <a:prstClr val="black"/>
                </a:solidFill>
              </a:rPr>
              <a:pPr/>
              <a:t>15</a:t>
            </a:fld>
            <a:endParaRPr lang="en-US" altLang="zh-CN">
              <a:solidFill>
                <a:prstClr val="black"/>
              </a:solidFill>
            </a:endParaRPr>
          </a:p>
        </p:txBody>
      </p:sp>
    </p:spTree>
    <p:extLst>
      <p:ext uri="{BB962C8B-B14F-4D97-AF65-F5344CB8AC3E}">
        <p14:creationId xmlns:p14="http://schemas.microsoft.com/office/powerpoint/2010/main" val="2362336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844083" eaLnBrk="0" fontAlgn="base" hangingPunct="0">
              <a:spcBef>
                <a:spcPct val="30000"/>
              </a:spcBef>
              <a:spcAft>
                <a:spcPct val="0"/>
              </a:spcAft>
              <a:defRPr/>
            </a:pPr>
            <a:r>
              <a:rPr lang="zh-CN" altLang="en-US" dirty="0"/>
              <a:t>源码：</a:t>
            </a:r>
            <a:r>
              <a:rPr lang="en-US" altLang="zh-CN" dirty="0"/>
              <a:t>https://github.com/MVIG-SJTU/WSHP</a:t>
            </a:r>
          </a:p>
          <a:p>
            <a:pPr defTabSz="844083" eaLnBrk="0" fontAlgn="base" hangingPunct="0">
              <a:spcBef>
                <a:spcPct val="30000"/>
              </a:spcBef>
              <a:spcAft>
                <a:spcPct val="0"/>
              </a:spcAft>
              <a:defRPr/>
            </a:pPr>
            <a:endParaRPr lang="en-US" altLang="zh-CN" dirty="0"/>
          </a:p>
          <a:p>
            <a:pPr defTabSz="844083" eaLnBrk="0" fontAlgn="base" hangingPunct="0">
              <a:spcBef>
                <a:spcPct val="30000"/>
              </a:spcBef>
              <a:spcAft>
                <a:spcPct val="0"/>
              </a:spcAft>
              <a:defRPr/>
            </a:pPr>
            <a:r>
              <a:rPr lang="zh-CN" altLang="en-US" dirty="0"/>
              <a:t>输入</a:t>
            </a:r>
            <a:r>
              <a:rPr lang="en-US" altLang="zh-CN" dirty="0" err="1"/>
              <a:t>rgb</a:t>
            </a:r>
            <a:r>
              <a:rPr lang="zh-CN" altLang="en-US" dirty="0"/>
              <a:t>图像和人的二维骨架，从数据集中查询与给定骨架相似的骨架所对应的人体划分结果来估计出</a:t>
            </a:r>
            <a:r>
              <a:rPr lang="en-US" altLang="zh-CN" dirty="0" err="1"/>
              <a:t>rgb</a:t>
            </a:r>
            <a:r>
              <a:rPr lang="zh-CN" altLang="en-US" dirty="0"/>
              <a:t>图像中人体划分结果。</a:t>
            </a:r>
            <a:endParaRPr lang="en-US" altLang="zh-CN" dirty="0"/>
          </a:p>
          <a:p>
            <a:pPr defTabSz="844083" eaLnBrk="0" fontAlgn="base" hangingPunct="0">
              <a:spcBef>
                <a:spcPct val="30000"/>
              </a:spcBef>
              <a:spcAft>
                <a:spcPct val="0"/>
              </a:spcAft>
              <a:defRPr/>
            </a:pPr>
            <a:endParaRPr lang="en-US" altLang="zh-CN" dirty="0"/>
          </a:p>
          <a:p>
            <a:pPr defTabSz="844083" eaLnBrk="0" fontAlgn="base" hangingPunct="0">
              <a:spcBef>
                <a:spcPct val="30000"/>
              </a:spcBef>
              <a:spcAft>
                <a:spcPct val="0"/>
              </a:spcAft>
              <a:defRPr/>
            </a:pPr>
            <a:r>
              <a:rPr lang="zh-CN" altLang="en-US" dirty="0"/>
              <a:t>数据集：</a:t>
            </a:r>
            <a:endParaRPr lang="en-US" altLang="zh-CN" dirty="0"/>
          </a:p>
          <a:p>
            <a:pPr defTabSz="844083" eaLnBrk="0" fontAlgn="base" hangingPunct="0">
              <a:spcBef>
                <a:spcPct val="30000"/>
              </a:spcBef>
              <a:spcAft>
                <a:spcPct val="0"/>
              </a:spcAft>
              <a:defRPr/>
            </a:pPr>
            <a:r>
              <a:rPr lang="en-US" altLang="zh-CN" sz="1200" b="0" dirty="0"/>
              <a:t>Pascal-Person-Part</a:t>
            </a:r>
            <a:r>
              <a:rPr lang="zh-CN" altLang="en-US" sz="1200" b="0" dirty="0"/>
              <a:t>：含有人的语义分割标注和关键点标注的数据集</a:t>
            </a:r>
            <a:endParaRPr lang="en-US" altLang="zh-CN" sz="1200" b="0" dirty="0"/>
          </a:p>
          <a:p>
            <a:pPr defTabSz="844083" eaLnBrk="0" fontAlgn="base" hangingPunct="0">
              <a:spcBef>
                <a:spcPct val="30000"/>
              </a:spcBef>
              <a:spcAft>
                <a:spcPct val="0"/>
              </a:spcAft>
              <a:defRPr/>
            </a:pPr>
            <a:r>
              <a:rPr lang="en-US" altLang="zh-CN" sz="1200" b="0" dirty="0"/>
              <a:t>MPII</a:t>
            </a:r>
            <a:r>
              <a:rPr lang="zh-CN" altLang="en-US" sz="1200" b="0" dirty="0"/>
              <a:t>：含有人体二维姿势的数据集</a:t>
            </a:r>
            <a:endParaRPr lang="en-US" altLang="zh-CN" sz="1200" b="0" dirty="0"/>
          </a:p>
          <a:p>
            <a:pPr marL="0" marR="0" indent="0" algn="l" defTabSz="844083" rtl="0" eaLnBrk="0" fontAlgn="base" latinLnBrk="0" hangingPunct="0">
              <a:lnSpc>
                <a:spcPct val="100000"/>
              </a:lnSpc>
              <a:spcBef>
                <a:spcPct val="30000"/>
              </a:spcBef>
              <a:spcAft>
                <a:spcPct val="0"/>
              </a:spcAft>
              <a:buClrTx/>
              <a:buSzTx/>
              <a:buFontTx/>
              <a:buNone/>
              <a:tabLst/>
              <a:defRPr/>
            </a:pPr>
            <a:r>
              <a:rPr lang="en-US" altLang="zh-CN" sz="1200" b="0" dirty="0"/>
              <a:t>Horse-Cow</a:t>
            </a:r>
            <a:r>
              <a:rPr lang="zh-CN" altLang="en-US" sz="1200" b="0" dirty="0"/>
              <a:t>：含有牛和马的语义分割和关键点标注的数据集</a:t>
            </a:r>
            <a:endParaRPr lang="zh-CN" altLang="en-US" sz="1200" b="0" dirty="0">
              <a:solidFill>
                <a:srgbClr val="C00000"/>
              </a:solidFill>
            </a:endParaRPr>
          </a:p>
          <a:p>
            <a:pPr defTabSz="844083" eaLnBrk="0" fontAlgn="base" hangingPunct="0">
              <a:spcBef>
                <a:spcPct val="30000"/>
              </a:spcBef>
              <a:spcAft>
                <a:spcPct val="0"/>
              </a:spcAft>
              <a:defRPr/>
            </a:pPr>
            <a:endParaRPr lang="zh-CN" altLang="en-US" dirty="0"/>
          </a:p>
        </p:txBody>
      </p:sp>
      <p:sp>
        <p:nvSpPr>
          <p:cNvPr id="4" name="页眉占位符 3"/>
          <p:cNvSpPr>
            <a:spLocks noGrp="1"/>
          </p:cNvSpPr>
          <p:nvPr>
            <p:ph type="hdr" sz="quarter"/>
          </p:nvPr>
        </p:nvSpPr>
        <p:spPr/>
        <p:txBody>
          <a:bodyPr/>
          <a:lstStyle/>
          <a:p>
            <a:pPr>
              <a:defRPr/>
            </a:pPr>
            <a:r>
              <a:rPr lang="en-US" altLang="zh-CN">
                <a:solidFill>
                  <a:prstClr val="black"/>
                </a:solidFill>
              </a:rPr>
              <a:t>2 Year Research Plan (2017-2018)</a:t>
            </a:r>
            <a:endParaRPr lang="zh-CN" altLang="en-US">
              <a:solidFill>
                <a:prstClr val="black"/>
              </a:solidFill>
            </a:endParaRPr>
          </a:p>
        </p:txBody>
      </p:sp>
      <p:sp>
        <p:nvSpPr>
          <p:cNvPr id="5" name="灯片编号占位符 4"/>
          <p:cNvSpPr>
            <a:spLocks noGrp="1"/>
          </p:cNvSpPr>
          <p:nvPr>
            <p:ph type="sldNum" sz="quarter" idx="5"/>
          </p:nvPr>
        </p:nvSpPr>
        <p:spPr/>
        <p:txBody>
          <a:bodyPr/>
          <a:lstStyle/>
          <a:p>
            <a:fld id="{F19A2EC9-282E-4C73-9090-5E35C3C5DF68}" type="slidenum">
              <a:rPr lang="zh-CN" altLang="en-US" smtClean="0">
                <a:solidFill>
                  <a:prstClr val="black"/>
                </a:solidFill>
              </a:rPr>
              <a:pPr/>
              <a:t>16</a:t>
            </a:fld>
            <a:endParaRPr lang="en-US" altLang="zh-CN">
              <a:solidFill>
                <a:prstClr val="black"/>
              </a:solidFill>
            </a:endParaRPr>
          </a:p>
        </p:txBody>
      </p:sp>
    </p:spTree>
    <p:extLst>
      <p:ext uri="{BB962C8B-B14F-4D97-AF65-F5344CB8AC3E}">
        <p14:creationId xmlns:p14="http://schemas.microsoft.com/office/powerpoint/2010/main" val="2362336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844083" eaLnBrk="0" fontAlgn="base" hangingPunct="0">
              <a:spcBef>
                <a:spcPct val="30000"/>
              </a:spcBef>
              <a:spcAft>
                <a:spcPct val="0"/>
              </a:spcAft>
              <a:defRPr/>
            </a:pPr>
            <a:r>
              <a:rPr lang="zh-CN" altLang="en-US" dirty="0"/>
              <a:t>源码：</a:t>
            </a:r>
            <a:endParaRPr lang="en-US" altLang="zh-CN" dirty="0"/>
          </a:p>
          <a:p>
            <a:pPr defTabSz="844083" eaLnBrk="0" fontAlgn="base" hangingPunct="0">
              <a:spcBef>
                <a:spcPct val="30000"/>
              </a:spcBef>
              <a:spcAft>
                <a:spcPct val="0"/>
              </a:spcAft>
              <a:defRPr/>
            </a:pPr>
            <a:r>
              <a:rPr lang="zh-CN" altLang="en-US" dirty="0"/>
              <a:t>使用</a:t>
            </a:r>
            <a:r>
              <a:rPr lang="en-US" altLang="zh-CN" dirty="0"/>
              <a:t>SMPL</a:t>
            </a:r>
            <a:r>
              <a:rPr lang="zh-CN" altLang="en-US" dirty="0"/>
              <a:t>模型从</a:t>
            </a:r>
            <a:r>
              <a:rPr lang="en-US" altLang="zh-CN" dirty="0" err="1"/>
              <a:t>rgb</a:t>
            </a:r>
            <a:r>
              <a:rPr lang="zh-CN" altLang="en-US" dirty="0"/>
              <a:t>图像恢复人体</a:t>
            </a:r>
            <a:r>
              <a:rPr lang="en-US" altLang="zh-CN" dirty="0"/>
              <a:t>3d</a:t>
            </a:r>
            <a:r>
              <a:rPr lang="zh-CN" altLang="en-US" dirty="0"/>
              <a:t>网格</a:t>
            </a:r>
            <a:endParaRPr lang="en-US" altLang="zh-CN" dirty="0"/>
          </a:p>
          <a:p>
            <a:pPr defTabSz="844083" eaLnBrk="0" fontAlgn="base" hangingPunct="0">
              <a:spcBef>
                <a:spcPct val="30000"/>
              </a:spcBef>
              <a:spcAft>
                <a:spcPct val="0"/>
              </a:spcAft>
              <a:defRPr/>
            </a:pPr>
            <a:endParaRPr lang="en-US" altLang="zh-CN" dirty="0"/>
          </a:p>
          <a:p>
            <a:pPr defTabSz="844083" eaLnBrk="0" fontAlgn="base" hangingPunct="0">
              <a:spcBef>
                <a:spcPct val="30000"/>
              </a:spcBef>
              <a:spcAft>
                <a:spcPct val="0"/>
              </a:spcAft>
              <a:defRPr/>
            </a:pPr>
            <a:r>
              <a:rPr lang="zh-CN" altLang="en-US" dirty="0"/>
              <a:t>数据集：</a:t>
            </a:r>
            <a:endParaRPr lang="en-US" altLang="zh-CN" dirty="0"/>
          </a:p>
          <a:p>
            <a:pPr marL="0" marR="0" indent="0" algn="l" defTabSz="844083" rtl="0" eaLnBrk="0" fontAlgn="base" latinLnBrk="0" hangingPunct="0">
              <a:lnSpc>
                <a:spcPct val="100000"/>
              </a:lnSpc>
              <a:spcBef>
                <a:spcPct val="30000"/>
              </a:spcBef>
              <a:spcAft>
                <a:spcPct val="0"/>
              </a:spcAft>
              <a:buClrTx/>
              <a:buSzTx/>
              <a:buFontTx/>
              <a:buNone/>
              <a:tabLst/>
              <a:defRPr/>
            </a:pPr>
            <a:r>
              <a:rPr lang="en-US" altLang="zh-CN" sz="1200" b="0" dirty="0"/>
              <a:t>Human3.6M</a:t>
            </a:r>
          </a:p>
          <a:p>
            <a:pPr marL="0" marR="0" indent="0" algn="l" defTabSz="844083" rtl="0" eaLnBrk="0" fontAlgn="base" latinLnBrk="0" hangingPunct="0">
              <a:lnSpc>
                <a:spcPct val="100000"/>
              </a:lnSpc>
              <a:spcBef>
                <a:spcPct val="30000"/>
              </a:spcBef>
              <a:spcAft>
                <a:spcPct val="0"/>
              </a:spcAft>
              <a:buClrTx/>
              <a:buSzTx/>
              <a:buFontTx/>
              <a:buNone/>
              <a:tabLst/>
              <a:defRPr/>
            </a:pPr>
            <a:r>
              <a:rPr lang="en-US" altLang="zh-CN" sz="1200" b="0" dirty="0"/>
              <a:t>MPI-INF-3DHP</a:t>
            </a:r>
          </a:p>
          <a:p>
            <a:pPr marL="0" marR="0" indent="0" algn="l" defTabSz="844083" rtl="0" eaLnBrk="0" fontAlgn="base" latinLnBrk="0" hangingPunct="0">
              <a:lnSpc>
                <a:spcPct val="100000"/>
              </a:lnSpc>
              <a:spcBef>
                <a:spcPct val="30000"/>
              </a:spcBef>
              <a:spcAft>
                <a:spcPct val="0"/>
              </a:spcAft>
              <a:buClrTx/>
              <a:buSzTx/>
              <a:buFontTx/>
              <a:buNone/>
              <a:tabLst/>
              <a:defRPr/>
            </a:pPr>
            <a:r>
              <a:rPr lang="en-US" altLang="zh-CN" sz="1200" b="0" dirty="0"/>
              <a:t>LSP</a:t>
            </a:r>
          </a:p>
          <a:p>
            <a:pPr marL="0" marR="0" indent="0" algn="l" defTabSz="844083" rtl="0" eaLnBrk="0" fontAlgn="base" latinLnBrk="0" hangingPunct="0">
              <a:lnSpc>
                <a:spcPct val="100000"/>
              </a:lnSpc>
              <a:spcBef>
                <a:spcPct val="30000"/>
              </a:spcBef>
              <a:spcAft>
                <a:spcPct val="0"/>
              </a:spcAft>
              <a:buClrTx/>
              <a:buSzTx/>
              <a:buFontTx/>
              <a:buNone/>
              <a:tabLst/>
              <a:defRPr/>
            </a:pPr>
            <a:r>
              <a:rPr lang="en-US" altLang="zh-CN" sz="1200" b="0" dirty="0"/>
              <a:t>MS COCO</a:t>
            </a:r>
            <a:endParaRPr lang="zh-CN" altLang="en-US" sz="1200" b="0" dirty="0"/>
          </a:p>
          <a:p>
            <a:pPr defTabSz="844083" eaLnBrk="0" fontAlgn="base" hangingPunct="0">
              <a:spcBef>
                <a:spcPct val="30000"/>
              </a:spcBef>
              <a:spcAft>
                <a:spcPct val="0"/>
              </a:spcAft>
              <a:defRPr/>
            </a:pPr>
            <a:r>
              <a:rPr lang="en-US" altLang="zh-CN" dirty="0"/>
              <a:t>https://github.com/akanazawa/hmr</a:t>
            </a:r>
            <a:endParaRPr lang="zh-CN" altLang="en-US" dirty="0"/>
          </a:p>
        </p:txBody>
      </p:sp>
      <p:sp>
        <p:nvSpPr>
          <p:cNvPr id="4" name="页眉占位符 3"/>
          <p:cNvSpPr>
            <a:spLocks noGrp="1"/>
          </p:cNvSpPr>
          <p:nvPr>
            <p:ph type="hdr" sz="quarter"/>
          </p:nvPr>
        </p:nvSpPr>
        <p:spPr/>
        <p:txBody>
          <a:bodyPr/>
          <a:lstStyle/>
          <a:p>
            <a:pPr>
              <a:defRPr/>
            </a:pPr>
            <a:r>
              <a:rPr lang="en-US" altLang="zh-CN">
                <a:solidFill>
                  <a:prstClr val="black"/>
                </a:solidFill>
              </a:rPr>
              <a:t>2 Year Research Plan (2017-2018)</a:t>
            </a:r>
            <a:endParaRPr lang="zh-CN" altLang="en-US">
              <a:solidFill>
                <a:prstClr val="black"/>
              </a:solidFill>
            </a:endParaRPr>
          </a:p>
        </p:txBody>
      </p:sp>
      <p:sp>
        <p:nvSpPr>
          <p:cNvPr id="5" name="灯片编号占位符 4"/>
          <p:cNvSpPr>
            <a:spLocks noGrp="1"/>
          </p:cNvSpPr>
          <p:nvPr>
            <p:ph type="sldNum" sz="quarter" idx="5"/>
          </p:nvPr>
        </p:nvSpPr>
        <p:spPr/>
        <p:txBody>
          <a:bodyPr/>
          <a:lstStyle/>
          <a:p>
            <a:fld id="{F19A2EC9-282E-4C73-9090-5E35C3C5DF68}" type="slidenum">
              <a:rPr lang="zh-CN" altLang="en-US" smtClean="0">
                <a:solidFill>
                  <a:prstClr val="black"/>
                </a:solidFill>
              </a:rPr>
              <a:pPr/>
              <a:t>17</a:t>
            </a:fld>
            <a:endParaRPr lang="en-US" altLang="zh-CN">
              <a:solidFill>
                <a:prstClr val="black"/>
              </a:solidFill>
            </a:endParaRPr>
          </a:p>
        </p:txBody>
      </p:sp>
    </p:spTree>
    <p:extLst>
      <p:ext uri="{BB962C8B-B14F-4D97-AF65-F5344CB8AC3E}">
        <p14:creationId xmlns:p14="http://schemas.microsoft.com/office/powerpoint/2010/main" val="2362336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844083" eaLnBrk="0" fontAlgn="base" hangingPunct="0">
              <a:spcBef>
                <a:spcPct val="30000"/>
              </a:spcBef>
              <a:spcAft>
                <a:spcPct val="0"/>
              </a:spcAft>
              <a:defRPr/>
            </a:pPr>
            <a:r>
              <a:rPr lang="zh-CN" altLang="en-US" dirty="0"/>
              <a:t>源码：</a:t>
            </a:r>
            <a:r>
              <a:rPr lang="en-US" altLang="zh-CN" dirty="0"/>
              <a:t>https://github.com/emrahbasaran/SPReID</a:t>
            </a:r>
          </a:p>
          <a:p>
            <a:pPr marL="0" marR="0" lvl="0" indent="0" algn="l" defTabSz="844083" rtl="0" eaLnBrk="0" fontAlgn="base" latinLnBrk="0" hangingPunct="0">
              <a:lnSpc>
                <a:spcPct val="100000"/>
              </a:lnSpc>
              <a:spcBef>
                <a:spcPct val="30000"/>
              </a:spcBef>
              <a:spcAft>
                <a:spcPct val="0"/>
              </a:spcAft>
              <a:buClrTx/>
              <a:buSzTx/>
              <a:buFontTx/>
              <a:buNone/>
              <a:tabLst/>
              <a:defRPr/>
            </a:pPr>
            <a:r>
              <a:rPr lang="en-US" altLang="zh-CN" sz="1200" b="0" dirty="0"/>
              <a:t>Inception-V3</a:t>
            </a:r>
            <a:r>
              <a:rPr lang="zh-CN" altLang="en-US" sz="1200" b="0" dirty="0"/>
              <a:t>：一种用于图像识别的</a:t>
            </a:r>
            <a:r>
              <a:rPr lang="en-US" altLang="zh-CN" sz="1200" b="0" dirty="0" err="1"/>
              <a:t>cnn</a:t>
            </a:r>
            <a:r>
              <a:rPr lang="zh-CN" altLang="en-US" sz="1200" b="0" dirty="0"/>
              <a:t>模型</a:t>
            </a:r>
            <a:endParaRPr lang="en-US" altLang="zh-CN" dirty="0"/>
          </a:p>
          <a:p>
            <a:pPr defTabSz="844083" eaLnBrk="0" fontAlgn="base" hangingPunct="0">
              <a:spcBef>
                <a:spcPct val="30000"/>
              </a:spcBef>
              <a:spcAft>
                <a:spcPct val="0"/>
              </a:spcAft>
              <a:defRPr/>
            </a:pPr>
            <a:endParaRPr lang="zh-CN" altLang="en-US" dirty="0"/>
          </a:p>
        </p:txBody>
      </p:sp>
      <p:sp>
        <p:nvSpPr>
          <p:cNvPr id="4" name="页眉占位符 3"/>
          <p:cNvSpPr>
            <a:spLocks noGrp="1"/>
          </p:cNvSpPr>
          <p:nvPr>
            <p:ph type="hdr" sz="quarter"/>
          </p:nvPr>
        </p:nvSpPr>
        <p:spPr/>
        <p:txBody>
          <a:bodyPr/>
          <a:lstStyle/>
          <a:p>
            <a:pPr>
              <a:defRPr/>
            </a:pPr>
            <a:r>
              <a:rPr lang="en-US" altLang="zh-CN">
                <a:solidFill>
                  <a:prstClr val="black"/>
                </a:solidFill>
              </a:rPr>
              <a:t>2 Year Research Plan (2017-2018)</a:t>
            </a:r>
            <a:endParaRPr lang="zh-CN" altLang="en-US">
              <a:solidFill>
                <a:prstClr val="black"/>
              </a:solidFill>
            </a:endParaRPr>
          </a:p>
        </p:txBody>
      </p:sp>
      <p:sp>
        <p:nvSpPr>
          <p:cNvPr id="5" name="灯片编号占位符 4"/>
          <p:cNvSpPr>
            <a:spLocks noGrp="1"/>
          </p:cNvSpPr>
          <p:nvPr>
            <p:ph type="sldNum" sz="quarter" idx="5"/>
          </p:nvPr>
        </p:nvSpPr>
        <p:spPr/>
        <p:txBody>
          <a:bodyPr/>
          <a:lstStyle/>
          <a:p>
            <a:fld id="{F19A2EC9-282E-4C73-9090-5E35C3C5DF68}" type="slidenum">
              <a:rPr lang="zh-CN" altLang="en-US" smtClean="0">
                <a:solidFill>
                  <a:prstClr val="black"/>
                </a:solidFill>
              </a:rPr>
              <a:pPr/>
              <a:t>18</a:t>
            </a:fld>
            <a:endParaRPr lang="en-US" altLang="zh-CN">
              <a:solidFill>
                <a:prstClr val="black"/>
              </a:solidFill>
            </a:endParaRPr>
          </a:p>
        </p:txBody>
      </p:sp>
    </p:spTree>
    <p:extLst>
      <p:ext uri="{BB962C8B-B14F-4D97-AF65-F5344CB8AC3E}">
        <p14:creationId xmlns:p14="http://schemas.microsoft.com/office/powerpoint/2010/main" val="2362336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那现在我们知道分析</a:t>
            </a:r>
            <a:r>
              <a:rPr lang="en-US" altLang="zh-CN" dirty="0"/>
              <a:t>object</a:t>
            </a:r>
            <a:r>
              <a:rPr lang="zh-CN" altLang="en-US" dirty="0"/>
              <a:t>的</a:t>
            </a:r>
            <a:r>
              <a:rPr lang="en-US" altLang="zh-CN" dirty="0"/>
              <a:t>affordance</a:t>
            </a:r>
            <a:r>
              <a:rPr lang="zh-CN" altLang="en-US" dirty="0"/>
              <a:t>其实就是去找到物体都给人提供了哪些可能的交互关系。目前关于</a:t>
            </a:r>
            <a:r>
              <a:rPr lang="en-US" altLang="zh-CN" dirty="0"/>
              <a:t>Affordance</a:t>
            </a:r>
            <a:r>
              <a:rPr lang="zh-CN" altLang="en-US" dirty="0"/>
              <a:t>的工作从以下几个思路展开，第一个思路可能是直接从图像进行</a:t>
            </a:r>
            <a:r>
              <a:rPr lang="en-US" altLang="zh-CN" dirty="0"/>
              <a:t>2D</a:t>
            </a:r>
            <a:r>
              <a:rPr lang="zh-CN" altLang="en-US" dirty="0"/>
              <a:t>的分析，相关工作有。。</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19</a:t>
            </a:fld>
            <a:endParaRPr lang="en-US" altLang="zh-CN"/>
          </a:p>
        </p:txBody>
      </p:sp>
    </p:spTree>
    <p:extLst>
      <p:ext uri="{BB962C8B-B14F-4D97-AF65-F5344CB8AC3E}">
        <p14:creationId xmlns:p14="http://schemas.microsoft.com/office/powerpoint/2010/main" val="1345122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844083" eaLnBrk="0" fontAlgn="base" hangingPunct="0">
              <a:spcBef>
                <a:spcPct val="30000"/>
              </a:spcBef>
              <a:spcAft>
                <a:spcPct val="0"/>
              </a:spcAft>
              <a:defRPr/>
            </a:pPr>
            <a:r>
              <a:rPr lang="zh-CN" altLang="en-US" dirty="0"/>
              <a:t>源码：</a:t>
            </a:r>
            <a:r>
              <a:rPr lang="en-US" altLang="zh-CN" dirty="0"/>
              <a:t>https://github.com/aimerykong/Recurrent-Scene-Parsing-with-Perspective-Understanding-in-the-loop</a:t>
            </a:r>
          </a:p>
          <a:p>
            <a:pPr defTabSz="844083" eaLnBrk="0" fontAlgn="base" hangingPunct="0">
              <a:spcBef>
                <a:spcPct val="30000"/>
              </a:spcBef>
              <a:spcAft>
                <a:spcPct val="0"/>
              </a:spcAft>
              <a:defRPr/>
            </a:pPr>
            <a:r>
              <a:rPr lang="zh-CN" altLang="en-US" dirty="0"/>
              <a:t>先将深度值分为五类进行分类，再通过回归函数预测出连续的深度值</a:t>
            </a:r>
            <a:endParaRPr lang="en-US" altLang="zh-CN" dirty="0"/>
          </a:p>
          <a:p>
            <a:pPr defTabSz="844083" eaLnBrk="0" fontAlgn="base" hangingPunct="0">
              <a:spcBef>
                <a:spcPct val="30000"/>
              </a:spcBef>
              <a:spcAft>
                <a:spcPct val="0"/>
              </a:spcAft>
              <a:defRPr/>
            </a:pPr>
            <a:r>
              <a:rPr lang="zh-CN" altLang="en-US" dirty="0"/>
              <a:t>利用预测的深度和图像本身的信息对图像进行语义分割</a:t>
            </a:r>
            <a:endParaRPr lang="en-US" altLang="zh-CN" dirty="0"/>
          </a:p>
          <a:p>
            <a:pPr defTabSz="844083" eaLnBrk="0" fontAlgn="base" hangingPunct="0">
              <a:spcBef>
                <a:spcPct val="30000"/>
              </a:spcBef>
              <a:spcAft>
                <a:spcPct val="0"/>
              </a:spcAft>
              <a:defRPr/>
            </a:pPr>
            <a:endParaRPr lang="en-US" altLang="zh-CN" dirty="0"/>
          </a:p>
          <a:p>
            <a:pPr defTabSz="844083" eaLnBrk="0" fontAlgn="base" hangingPunct="0">
              <a:spcBef>
                <a:spcPct val="30000"/>
              </a:spcBef>
              <a:spcAft>
                <a:spcPct val="0"/>
              </a:spcAft>
              <a:defRPr/>
            </a:pPr>
            <a:r>
              <a:rPr lang="zh-CN" altLang="en-US" dirty="0"/>
              <a:t>数据集：</a:t>
            </a:r>
            <a:endParaRPr lang="en-US" altLang="zh-CN" dirty="0"/>
          </a:p>
          <a:p>
            <a:pPr defTabSz="844083" eaLnBrk="0" fontAlgn="base" hangingPunct="0">
              <a:spcBef>
                <a:spcPct val="30000"/>
              </a:spcBef>
              <a:spcAft>
                <a:spcPct val="0"/>
              </a:spcAft>
              <a:defRPr/>
            </a:pPr>
            <a:r>
              <a:rPr lang="en-US" altLang="zh-CN" sz="1200" b="0" dirty="0"/>
              <a:t>NYUD-depth-v2</a:t>
            </a:r>
            <a:r>
              <a:rPr lang="zh-CN" altLang="en-US" sz="1200" b="0" dirty="0"/>
              <a:t>：</a:t>
            </a:r>
            <a:r>
              <a:rPr lang="en-US" altLang="zh-CN" sz="1200" b="0" dirty="0"/>
              <a:t>RGB-D</a:t>
            </a:r>
            <a:r>
              <a:rPr lang="zh-CN" altLang="en-US" sz="1200" b="0" dirty="0"/>
              <a:t>室内场景图像语义分割的数据集</a:t>
            </a:r>
            <a:endParaRPr lang="en-US" altLang="zh-CN" sz="1200" b="0" dirty="0"/>
          </a:p>
          <a:p>
            <a:pPr defTabSz="844083" eaLnBrk="0" fontAlgn="base" hangingPunct="0">
              <a:spcBef>
                <a:spcPct val="30000"/>
              </a:spcBef>
              <a:spcAft>
                <a:spcPct val="0"/>
              </a:spcAft>
              <a:defRPr/>
            </a:pPr>
            <a:r>
              <a:rPr lang="en-US" altLang="zh-CN" sz="1200" b="0" dirty="0"/>
              <a:t>SUN-RGBD</a:t>
            </a:r>
            <a:r>
              <a:rPr lang="zh-CN" altLang="en-US" sz="1200" b="0" dirty="0"/>
              <a:t>：</a:t>
            </a:r>
            <a:r>
              <a:rPr lang="en-US" altLang="zh-CN" sz="1200" b="0" dirty="0"/>
              <a:t>NYUD-depth-v2</a:t>
            </a:r>
            <a:r>
              <a:rPr lang="zh-CN" altLang="en-US" sz="1200" b="0" dirty="0"/>
              <a:t>的延伸</a:t>
            </a:r>
            <a:endParaRPr lang="en-US" altLang="zh-CN" sz="1200" b="0" dirty="0"/>
          </a:p>
          <a:p>
            <a:pPr defTabSz="844083" eaLnBrk="0" fontAlgn="base" hangingPunct="0">
              <a:spcBef>
                <a:spcPct val="30000"/>
              </a:spcBef>
              <a:spcAft>
                <a:spcPct val="0"/>
              </a:spcAft>
              <a:defRPr/>
            </a:pPr>
            <a:r>
              <a:rPr lang="en-US" altLang="zh-CN" sz="1200" b="0" dirty="0"/>
              <a:t>Cityscapes</a:t>
            </a:r>
            <a:r>
              <a:rPr lang="zh-CN" altLang="en-US" sz="1200" b="0" dirty="0"/>
              <a:t>：城市场景图像的语义分割数据集</a:t>
            </a:r>
            <a:endParaRPr lang="en-US" altLang="zh-CN" sz="1200" b="0" dirty="0"/>
          </a:p>
          <a:p>
            <a:pPr defTabSz="844083" eaLnBrk="0" fontAlgn="base" hangingPunct="0">
              <a:spcBef>
                <a:spcPct val="30000"/>
              </a:spcBef>
              <a:spcAft>
                <a:spcPct val="0"/>
              </a:spcAft>
              <a:defRPr/>
            </a:pPr>
            <a:r>
              <a:rPr lang="en-US" altLang="zh-CN" sz="1200" b="0" dirty="0"/>
              <a:t>Cityscapes</a:t>
            </a:r>
            <a:r>
              <a:rPr lang="zh-CN" altLang="en-US" sz="1200" b="0" dirty="0"/>
              <a:t>：带深度的室内场景图语义分割数据集</a:t>
            </a:r>
            <a:endParaRPr lang="zh-CN" altLang="en-US" dirty="0"/>
          </a:p>
          <a:p>
            <a:pPr defTabSz="844083" eaLnBrk="0" fontAlgn="base" hangingPunct="0">
              <a:spcBef>
                <a:spcPct val="30000"/>
              </a:spcBef>
              <a:spcAft>
                <a:spcPct val="0"/>
              </a:spcAft>
              <a:defRPr/>
            </a:pPr>
            <a:endParaRPr lang="zh-CN" altLang="en-US" dirty="0"/>
          </a:p>
        </p:txBody>
      </p:sp>
      <p:sp>
        <p:nvSpPr>
          <p:cNvPr id="4" name="页眉占位符 3"/>
          <p:cNvSpPr>
            <a:spLocks noGrp="1"/>
          </p:cNvSpPr>
          <p:nvPr>
            <p:ph type="hdr" sz="quarter"/>
          </p:nvPr>
        </p:nvSpPr>
        <p:spPr/>
        <p:txBody>
          <a:bodyPr/>
          <a:lstStyle/>
          <a:p>
            <a:pPr>
              <a:defRPr/>
            </a:pPr>
            <a:r>
              <a:rPr lang="en-US" altLang="zh-CN">
                <a:solidFill>
                  <a:prstClr val="black"/>
                </a:solidFill>
              </a:rPr>
              <a:t>2 Year Research Plan (2017-2018)</a:t>
            </a:r>
            <a:endParaRPr lang="zh-CN" altLang="en-US">
              <a:solidFill>
                <a:prstClr val="black"/>
              </a:solidFill>
            </a:endParaRPr>
          </a:p>
        </p:txBody>
      </p:sp>
      <p:sp>
        <p:nvSpPr>
          <p:cNvPr id="5" name="灯片编号占位符 4"/>
          <p:cNvSpPr>
            <a:spLocks noGrp="1"/>
          </p:cNvSpPr>
          <p:nvPr>
            <p:ph type="sldNum" sz="quarter" idx="5"/>
          </p:nvPr>
        </p:nvSpPr>
        <p:spPr/>
        <p:txBody>
          <a:bodyPr/>
          <a:lstStyle/>
          <a:p>
            <a:fld id="{F19A2EC9-282E-4C73-9090-5E35C3C5DF68}" type="slidenum">
              <a:rPr lang="zh-CN" altLang="en-US" smtClean="0">
                <a:solidFill>
                  <a:prstClr val="black"/>
                </a:solidFill>
              </a:rPr>
              <a:pPr/>
              <a:t>20</a:t>
            </a:fld>
            <a:endParaRPr lang="en-US" altLang="zh-CN">
              <a:solidFill>
                <a:prstClr val="black"/>
              </a:solidFill>
            </a:endParaRPr>
          </a:p>
        </p:txBody>
      </p:sp>
    </p:spTree>
    <p:extLst>
      <p:ext uri="{BB962C8B-B14F-4D97-AF65-F5344CB8AC3E}">
        <p14:creationId xmlns:p14="http://schemas.microsoft.com/office/powerpoint/2010/main" val="2362336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之前我们介绍我们想从 交互场景中学到</a:t>
            </a:r>
            <a:r>
              <a:rPr lang="en-US" altLang="zh-CN" dirty="0"/>
              <a:t>object</a:t>
            </a:r>
            <a:r>
              <a:rPr lang="zh-CN" altLang="en-US" dirty="0"/>
              <a:t>的</a:t>
            </a:r>
            <a:r>
              <a:rPr lang="en-US" altLang="zh-CN" dirty="0"/>
              <a:t>affordance</a:t>
            </a:r>
            <a:r>
              <a:rPr lang="zh-CN" altLang="en-US" dirty="0"/>
              <a:t>，由于场景少，想从</a:t>
            </a:r>
            <a:r>
              <a:rPr lang="en-US" altLang="zh-CN" dirty="0"/>
              <a:t>2D</a:t>
            </a:r>
            <a:r>
              <a:rPr lang="zh-CN" altLang="en-US" dirty="0"/>
              <a:t>图像建模出交互场景来，从而构建一个数据集。目前聚焦于建模场景的过程</a:t>
            </a: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3</a:t>
            </a:fld>
            <a:endParaRPr lang="en-US" altLang="zh-CN"/>
          </a:p>
        </p:txBody>
      </p:sp>
    </p:spTree>
    <p:extLst>
      <p:ext uri="{BB962C8B-B14F-4D97-AF65-F5344CB8AC3E}">
        <p14:creationId xmlns:p14="http://schemas.microsoft.com/office/powerpoint/2010/main" val="3388484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844083" eaLnBrk="0" fontAlgn="base" hangingPunct="0">
              <a:spcBef>
                <a:spcPct val="30000"/>
              </a:spcBef>
              <a:spcAft>
                <a:spcPct val="0"/>
              </a:spcAft>
              <a:defRPr/>
            </a:pPr>
            <a:r>
              <a:rPr lang="zh-CN" altLang="en-US" dirty="0"/>
              <a:t>源码：</a:t>
            </a:r>
            <a:r>
              <a:rPr lang="en-US" altLang="zh-CN" dirty="0"/>
              <a:t>https://github.com/dontLoveBugs/DORN_pytorch</a:t>
            </a:r>
          </a:p>
          <a:p>
            <a:pPr defTabSz="844083" eaLnBrk="0" fontAlgn="base" hangingPunct="0">
              <a:spcBef>
                <a:spcPct val="30000"/>
              </a:spcBef>
              <a:spcAft>
                <a:spcPct val="0"/>
              </a:spcAft>
              <a:defRPr/>
            </a:pPr>
            <a:r>
              <a:rPr lang="zh-CN" altLang="en-US" dirty="0"/>
              <a:t>先通过分类的方式预测出离散的深度值，再通过回归函数预测出连续的深度值</a:t>
            </a:r>
            <a:endParaRPr lang="en-US" altLang="zh-CN" dirty="0"/>
          </a:p>
          <a:p>
            <a:pPr defTabSz="844083" eaLnBrk="0" fontAlgn="base" hangingPunct="0">
              <a:spcBef>
                <a:spcPct val="30000"/>
              </a:spcBef>
              <a:spcAft>
                <a:spcPct val="0"/>
              </a:spcAft>
              <a:defRPr/>
            </a:pPr>
            <a:endParaRPr lang="en-US" altLang="zh-CN" dirty="0"/>
          </a:p>
          <a:p>
            <a:pPr defTabSz="844083" eaLnBrk="0" fontAlgn="base" hangingPunct="0">
              <a:spcBef>
                <a:spcPct val="30000"/>
              </a:spcBef>
              <a:spcAft>
                <a:spcPct val="0"/>
              </a:spcAft>
              <a:defRPr/>
            </a:pPr>
            <a:r>
              <a:rPr lang="zh-CN" altLang="en-US" dirty="0"/>
              <a:t>数据集：</a:t>
            </a:r>
            <a:endParaRPr lang="en-US" altLang="zh-CN" dirty="0"/>
          </a:p>
          <a:p>
            <a:pPr defTabSz="844083" eaLnBrk="0" fontAlgn="base" hangingPunct="0">
              <a:spcBef>
                <a:spcPct val="30000"/>
              </a:spcBef>
              <a:spcAft>
                <a:spcPct val="0"/>
              </a:spcAft>
              <a:defRPr/>
            </a:pPr>
            <a:r>
              <a:rPr lang="en-US" altLang="zh-CN" dirty="0"/>
              <a:t>KITTI </a:t>
            </a:r>
            <a:r>
              <a:rPr lang="zh-CN" altLang="en-US" dirty="0"/>
              <a:t>：带深度信息的室外场景图数据集</a:t>
            </a:r>
            <a:endParaRPr lang="en-US" altLang="zh-CN" dirty="0"/>
          </a:p>
          <a:p>
            <a:pPr defTabSz="844083" eaLnBrk="0" fontAlgn="base" hangingPunct="0">
              <a:spcBef>
                <a:spcPct val="30000"/>
              </a:spcBef>
              <a:spcAft>
                <a:spcPct val="0"/>
              </a:spcAft>
              <a:defRPr/>
            </a:pPr>
            <a:r>
              <a:rPr lang="en-US" altLang="zh-CN" dirty="0"/>
              <a:t>Make3D </a:t>
            </a:r>
            <a:r>
              <a:rPr lang="zh-CN" altLang="en-US" dirty="0"/>
              <a:t>：带深度信息的室外场景图数据集</a:t>
            </a:r>
            <a:endParaRPr lang="en-US" altLang="zh-CN" dirty="0"/>
          </a:p>
          <a:p>
            <a:pPr defTabSz="844083" eaLnBrk="0" fontAlgn="base" hangingPunct="0">
              <a:spcBef>
                <a:spcPct val="30000"/>
              </a:spcBef>
              <a:spcAft>
                <a:spcPct val="0"/>
              </a:spcAft>
              <a:defRPr/>
            </a:pPr>
            <a:r>
              <a:rPr lang="en-US" altLang="zh-CN" dirty="0"/>
              <a:t>NYU Depth v2</a:t>
            </a:r>
            <a:r>
              <a:rPr lang="zh-CN" altLang="en-US" dirty="0"/>
              <a:t>：带深度信息的室内场景图数据集</a:t>
            </a:r>
          </a:p>
          <a:p>
            <a:pPr defTabSz="844083" eaLnBrk="0" fontAlgn="base" hangingPunct="0">
              <a:spcBef>
                <a:spcPct val="30000"/>
              </a:spcBef>
              <a:spcAft>
                <a:spcPct val="0"/>
              </a:spcAft>
              <a:defRPr/>
            </a:pPr>
            <a:endParaRPr lang="zh-CN" altLang="en-US" dirty="0"/>
          </a:p>
        </p:txBody>
      </p:sp>
      <p:sp>
        <p:nvSpPr>
          <p:cNvPr id="4" name="页眉占位符 3"/>
          <p:cNvSpPr>
            <a:spLocks noGrp="1"/>
          </p:cNvSpPr>
          <p:nvPr>
            <p:ph type="hdr" sz="quarter"/>
          </p:nvPr>
        </p:nvSpPr>
        <p:spPr/>
        <p:txBody>
          <a:bodyPr/>
          <a:lstStyle/>
          <a:p>
            <a:pPr>
              <a:defRPr/>
            </a:pPr>
            <a:r>
              <a:rPr lang="en-US" altLang="zh-CN">
                <a:solidFill>
                  <a:prstClr val="black"/>
                </a:solidFill>
              </a:rPr>
              <a:t>2 Year Research Plan (2017-2018)</a:t>
            </a:r>
            <a:endParaRPr lang="zh-CN" altLang="en-US">
              <a:solidFill>
                <a:prstClr val="black"/>
              </a:solidFill>
            </a:endParaRPr>
          </a:p>
        </p:txBody>
      </p:sp>
      <p:sp>
        <p:nvSpPr>
          <p:cNvPr id="5" name="灯片编号占位符 4"/>
          <p:cNvSpPr>
            <a:spLocks noGrp="1"/>
          </p:cNvSpPr>
          <p:nvPr>
            <p:ph type="sldNum" sz="quarter" idx="5"/>
          </p:nvPr>
        </p:nvSpPr>
        <p:spPr/>
        <p:txBody>
          <a:bodyPr/>
          <a:lstStyle/>
          <a:p>
            <a:fld id="{F19A2EC9-282E-4C73-9090-5E35C3C5DF68}" type="slidenum">
              <a:rPr lang="zh-CN" altLang="en-US" smtClean="0">
                <a:solidFill>
                  <a:prstClr val="black"/>
                </a:solidFill>
              </a:rPr>
              <a:pPr/>
              <a:t>21</a:t>
            </a:fld>
            <a:endParaRPr lang="en-US" altLang="zh-CN">
              <a:solidFill>
                <a:prstClr val="black"/>
              </a:solidFill>
            </a:endParaRPr>
          </a:p>
        </p:txBody>
      </p:sp>
    </p:spTree>
    <p:extLst>
      <p:ext uri="{BB962C8B-B14F-4D97-AF65-F5344CB8AC3E}">
        <p14:creationId xmlns:p14="http://schemas.microsoft.com/office/powerpoint/2010/main" val="2362336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844083" eaLnBrk="0" fontAlgn="base" hangingPunct="0">
              <a:spcBef>
                <a:spcPct val="30000"/>
              </a:spcBef>
              <a:spcAft>
                <a:spcPct val="0"/>
              </a:spcAft>
              <a:defRPr/>
            </a:pPr>
            <a:r>
              <a:rPr lang="zh-CN" altLang="en-US" dirty="0"/>
              <a:t>源码：</a:t>
            </a:r>
            <a:r>
              <a:rPr lang="en-US" altLang="zh-CN" dirty="0"/>
              <a:t>https://github.com/lixx2938/MegaDepth</a:t>
            </a:r>
          </a:p>
          <a:p>
            <a:pPr defTabSz="844083" eaLnBrk="0" fontAlgn="base" hangingPunct="0">
              <a:spcBef>
                <a:spcPct val="30000"/>
              </a:spcBef>
              <a:spcAft>
                <a:spcPct val="0"/>
              </a:spcAft>
              <a:defRPr/>
            </a:pPr>
            <a:r>
              <a:rPr lang="zh-CN" altLang="en-US" dirty="0"/>
              <a:t>对深度预测而言、可以获得的训练数据有限，各个训练数据集里的数据类别也很单一</a:t>
            </a:r>
            <a:endParaRPr lang="en-US" altLang="zh-CN" dirty="0"/>
          </a:p>
          <a:p>
            <a:pPr defTabSz="844083" eaLnBrk="0" fontAlgn="base" hangingPunct="0">
              <a:spcBef>
                <a:spcPct val="30000"/>
              </a:spcBef>
              <a:spcAft>
                <a:spcPct val="0"/>
              </a:spcAft>
              <a:defRPr/>
            </a:pPr>
            <a:r>
              <a:rPr lang="zh-CN" altLang="en-US" dirty="0"/>
              <a:t>从而提出一种通过网上的多视角图像生成训练数据的方式，并建立了</a:t>
            </a:r>
            <a:r>
              <a:rPr lang="en-US" altLang="zh-CN" dirty="0" err="1"/>
              <a:t>MegaDepth</a:t>
            </a:r>
            <a:r>
              <a:rPr lang="zh-CN" altLang="en-US" dirty="0"/>
              <a:t>数据库</a:t>
            </a:r>
            <a:endParaRPr lang="en-US" altLang="zh-CN" dirty="0"/>
          </a:p>
          <a:p>
            <a:pPr defTabSz="844083" eaLnBrk="0" fontAlgn="base" hangingPunct="0">
              <a:spcBef>
                <a:spcPct val="30000"/>
              </a:spcBef>
              <a:spcAft>
                <a:spcPct val="0"/>
              </a:spcAft>
              <a:defRPr/>
            </a:pPr>
            <a:endParaRPr lang="en-US" altLang="zh-CN" dirty="0"/>
          </a:p>
          <a:p>
            <a:pPr defTabSz="844083" eaLnBrk="0" fontAlgn="base" hangingPunct="0">
              <a:spcBef>
                <a:spcPct val="30000"/>
              </a:spcBef>
              <a:spcAft>
                <a:spcPct val="0"/>
              </a:spcAft>
              <a:defRPr/>
            </a:pPr>
            <a:r>
              <a:rPr lang="zh-CN" altLang="en-US" dirty="0"/>
              <a:t>测试数据集：</a:t>
            </a:r>
            <a:endParaRPr lang="en-US" altLang="zh-CN" dirty="0"/>
          </a:p>
          <a:p>
            <a:pPr defTabSz="844083" eaLnBrk="0" fontAlgn="base" hangingPunct="0">
              <a:spcBef>
                <a:spcPct val="30000"/>
              </a:spcBef>
              <a:spcAft>
                <a:spcPct val="0"/>
              </a:spcAft>
              <a:defRPr/>
            </a:pPr>
            <a:r>
              <a:rPr lang="en-US" altLang="zh-CN" dirty="0"/>
              <a:t>Make3D</a:t>
            </a:r>
            <a:r>
              <a:rPr lang="zh-CN" altLang="en-US" dirty="0"/>
              <a:t>：带深度信息的室外场景图数据集</a:t>
            </a:r>
            <a:endParaRPr lang="en-US" altLang="zh-CN" dirty="0"/>
          </a:p>
          <a:p>
            <a:pPr defTabSz="844083" eaLnBrk="0" fontAlgn="base" hangingPunct="0">
              <a:spcBef>
                <a:spcPct val="30000"/>
              </a:spcBef>
              <a:spcAft>
                <a:spcPct val="0"/>
              </a:spcAft>
              <a:defRPr/>
            </a:pPr>
            <a:r>
              <a:rPr lang="en-US" altLang="zh-CN" dirty="0"/>
              <a:t>KITTI</a:t>
            </a:r>
            <a:r>
              <a:rPr lang="zh-CN" altLang="en-US" dirty="0"/>
              <a:t>：带深度信息的室外场景图数据集</a:t>
            </a:r>
            <a:endParaRPr lang="en-US" altLang="zh-CN" dirty="0"/>
          </a:p>
          <a:p>
            <a:pPr defTabSz="844083" eaLnBrk="0" fontAlgn="base" hangingPunct="0">
              <a:spcBef>
                <a:spcPct val="30000"/>
              </a:spcBef>
              <a:spcAft>
                <a:spcPct val="0"/>
              </a:spcAft>
              <a:defRPr/>
            </a:pPr>
            <a:r>
              <a:rPr lang="en-US" altLang="zh-CN" dirty="0"/>
              <a:t>DIW</a:t>
            </a:r>
            <a:r>
              <a:rPr lang="zh-CN" altLang="en-US" dirty="0"/>
              <a:t>：带深度的场景图数据集</a:t>
            </a:r>
          </a:p>
          <a:p>
            <a:pPr defTabSz="844083" eaLnBrk="0" fontAlgn="base" hangingPunct="0">
              <a:spcBef>
                <a:spcPct val="30000"/>
              </a:spcBef>
              <a:spcAft>
                <a:spcPct val="0"/>
              </a:spcAft>
              <a:defRPr/>
            </a:pPr>
            <a:endParaRPr lang="zh-CN" altLang="en-US" dirty="0"/>
          </a:p>
        </p:txBody>
      </p:sp>
      <p:sp>
        <p:nvSpPr>
          <p:cNvPr id="4" name="页眉占位符 3"/>
          <p:cNvSpPr>
            <a:spLocks noGrp="1"/>
          </p:cNvSpPr>
          <p:nvPr>
            <p:ph type="hdr" sz="quarter"/>
          </p:nvPr>
        </p:nvSpPr>
        <p:spPr/>
        <p:txBody>
          <a:bodyPr/>
          <a:lstStyle/>
          <a:p>
            <a:pPr>
              <a:defRPr/>
            </a:pPr>
            <a:r>
              <a:rPr lang="en-US" altLang="zh-CN">
                <a:solidFill>
                  <a:prstClr val="black"/>
                </a:solidFill>
              </a:rPr>
              <a:t>2 Year Research Plan (2017-2018)</a:t>
            </a:r>
            <a:endParaRPr lang="zh-CN" altLang="en-US">
              <a:solidFill>
                <a:prstClr val="black"/>
              </a:solidFill>
            </a:endParaRPr>
          </a:p>
        </p:txBody>
      </p:sp>
      <p:sp>
        <p:nvSpPr>
          <p:cNvPr id="5" name="灯片编号占位符 4"/>
          <p:cNvSpPr>
            <a:spLocks noGrp="1"/>
          </p:cNvSpPr>
          <p:nvPr>
            <p:ph type="sldNum" sz="quarter" idx="5"/>
          </p:nvPr>
        </p:nvSpPr>
        <p:spPr/>
        <p:txBody>
          <a:bodyPr/>
          <a:lstStyle/>
          <a:p>
            <a:fld id="{F19A2EC9-282E-4C73-9090-5E35C3C5DF68}" type="slidenum">
              <a:rPr lang="zh-CN" altLang="en-US" smtClean="0">
                <a:solidFill>
                  <a:prstClr val="black"/>
                </a:solidFill>
              </a:rPr>
              <a:pPr/>
              <a:t>22</a:t>
            </a:fld>
            <a:endParaRPr lang="en-US" altLang="zh-CN">
              <a:solidFill>
                <a:prstClr val="black"/>
              </a:solidFill>
            </a:endParaRPr>
          </a:p>
        </p:txBody>
      </p:sp>
    </p:spTree>
    <p:extLst>
      <p:ext uri="{BB962C8B-B14F-4D97-AF65-F5344CB8AC3E}">
        <p14:creationId xmlns:p14="http://schemas.microsoft.com/office/powerpoint/2010/main" val="2362336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844083" eaLnBrk="0" fontAlgn="base" hangingPunct="0">
              <a:spcBef>
                <a:spcPct val="30000"/>
              </a:spcBef>
              <a:spcAft>
                <a:spcPct val="0"/>
              </a:spcAft>
              <a:defRPr/>
            </a:pPr>
            <a:r>
              <a:rPr lang="zh-CN" altLang="en-US" dirty="0"/>
              <a:t>源码：</a:t>
            </a:r>
            <a:r>
              <a:rPr lang="en-US" altLang="zh-CN" dirty="0"/>
              <a:t>https://github.com/danxuhk/StructuredAttentionDepthEstimation</a:t>
            </a:r>
          </a:p>
          <a:p>
            <a:pPr defTabSz="844083" eaLnBrk="0" fontAlgn="base" hangingPunct="0">
              <a:spcBef>
                <a:spcPct val="30000"/>
              </a:spcBef>
              <a:spcAft>
                <a:spcPct val="0"/>
              </a:spcAft>
              <a:defRPr/>
            </a:pPr>
            <a:r>
              <a:rPr lang="zh-CN" altLang="en-US" dirty="0"/>
              <a:t>使用</a:t>
            </a:r>
            <a:r>
              <a:rPr lang="en-US" altLang="zh-CN" dirty="0"/>
              <a:t>CRF model</a:t>
            </a:r>
            <a:r>
              <a:rPr lang="zh-CN" altLang="en-US" dirty="0"/>
              <a:t>对深度进行预测</a:t>
            </a:r>
            <a:endParaRPr lang="en-US" altLang="zh-CN" dirty="0"/>
          </a:p>
          <a:p>
            <a:pPr defTabSz="844083" eaLnBrk="0" fontAlgn="base" hangingPunct="0">
              <a:spcBef>
                <a:spcPct val="30000"/>
              </a:spcBef>
              <a:spcAft>
                <a:spcPct val="0"/>
              </a:spcAft>
              <a:defRPr/>
            </a:pPr>
            <a:endParaRPr lang="en-US" altLang="zh-CN" dirty="0"/>
          </a:p>
          <a:p>
            <a:pPr defTabSz="844083" eaLnBrk="0" fontAlgn="base" hangingPunct="0">
              <a:spcBef>
                <a:spcPct val="30000"/>
              </a:spcBef>
              <a:spcAft>
                <a:spcPct val="0"/>
              </a:spcAft>
              <a:defRPr/>
            </a:pPr>
            <a:r>
              <a:rPr lang="zh-CN" altLang="en-US" dirty="0"/>
              <a:t>数据集：</a:t>
            </a:r>
            <a:endParaRPr lang="en-US" altLang="zh-CN" dirty="0"/>
          </a:p>
          <a:p>
            <a:pPr defTabSz="844083" eaLnBrk="0" fontAlgn="base" hangingPunct="0">
              <a:spcBef>
                <a:spcPct val="30000"/>
              </a:spcBef>
              <a:spcAft>
                <a:spcPct val="0"/>
              </a:spcAft>
              <a:defRPr/>
            </a:pPr>
            <a:r>
              <a:rPr lang="en-US" altLang="zh-CN" dirty="0"/>
              <a:t>NYU Depth V2</a:t>
            </a:r>
            <a:r>
              <a:rPr lang="zh-CN" altLang="en-US" dirty="0"/>
              <a:t>：用</a:t>
            </a:r>
            <a:r>
              <a:rPr lang="en-US" altLang="zh-CN" dirty="0"/>
              <a:t>Microsoft Kinect</a:t>
            </a:r>
            <a:r>
              <a:rPr lang="zh-CN" altLang="en-US" dirty="0"/>
              <a:t>生成的带深度的</a:t>
            </a:r>
            <a:r>
              <a:rPr lang="en-US" altLang="zh-CN" dirty="0" err="1"/>
              <a:t>rgb</a:t>
            </a:r>
            <a:r>
              <a:rPr lang="zh-CN" altLang="en-US" dirty="0"/>
              <a:t>图数据集</a:t>
            </a:r>
            <a:endParaRPr lang="en-US" altLang="zh-CN" dirty="0"/>
          </a:p>
          <a:p>
            <a:pPr defTabSz="844083" eaLnBrk="0" fontAlgn="base" hangingPunct="0">
              <a:spcBef>
                <a:spcPct val="30000"/>
              </a:spcBef>
              <a:spcAft>
                <a:spcPct val="0"/>
              </a:spcAft>
              <a:defRPr/>
            </a:pPr>
            <a:r>
              <a:rPr lang="en-US" altLang="zh-CN" dirty="0"/>
              <a:t>KITTI</a:t>
            </a:r>
            <a:r>
              <a:rPr lang="zh-CN" altLang="en-US" dirty="0"/>
              <a:t>：用</a:t>
            </a:r>
            <a:r>
              <a:rPr lang="en-US" altLang="zh-CN" dirty="0"/>
              <a:t>LiDAR</a:t>
            </a:r>
            <a:r>
              <a:rPr lang="zh-CN" altLang="en-US" dirty="0"/>
              <a:t>捕获的带深度的</a:t>
            </a:r>
            <a:r>
              <a:rPr lang="en-US" altLang="zh-CN" dirty="0" err="1"/>
              <a:t>rgb</a:t>
            </a:r>
            <a:r>
              <a:rPr lang="zh-CN" altLang="en-US" dirty="0"/>
              <a:t>图数据集</a:t>
            </a:r>
          </a:p>
          <a:p>
            <a:pPr defTabSz="844083" eaLnBrk="0" fontAlgn="base" hangingPunct="0">
              <a:spcBef>
                <a:spcPct val="30000"/>
              </a:spcBef>
              <a:spcAft>
                <a:spcPct val="0"/>
              </a:spcAft>
              <a:defRPr/>
            </a:pPr>
            <a:endParaRPr lang="zh-CN" altLang="en-US" dirty="0"/>
          </a:p>
        </p:txBody>
      </p:sp>
      <p:sp>
        <p:nvSpPr>
          <p:cNvPr id="4" name="页眉占位符 3"/>
          <p:cNvSpPr>
            <a:spLocks noGrp="1"/>
          </p:cNvSpPr>
          <p:nvPr>
            <p:ph type="hdr" sz="quarter"/>
          </p:nvPr>
        </p:nvSpPr>
        <p:spPr/>
        <p:txBody>
          <a:bodyPr/>
          <a:lstStyle/>
          <a:p>
            <a:pPr>
              <a:defRPr/>
            </a:pPr>
            <a:r>
              <a:rPr lang="en-US" altLang="zh-CN">
                <a:solidFill>
                  <a:prstClr val="black"/>
                </a:solidFill>
              </a:rPr>
              <a:t>2 Year Research Plan (2017-2018)</a:t>
            </a:r>
            <a:endParaRPr lang="zh-CN" altLang="en-US">
              <a:solidFill>
                <a:prstClr val="black"/>
              </a:solidFill>
            </a:endParaRPr>
          </a:p>
        </p:txBody>
      </p:sp>
      <p:sp>
        <p:nvSpPr>
          <p:cNvPr id="5" name="灯片编号占位符 4"/>
          <p:cNvSpPr>
            <a:spLocks noGrp="1"/>
          </p:cNvSpPr>
          <p:nvPr>
            <p:ph type="sldNum" sz="quarter" idx="5"/>
          </p:nvPr>
        </p:nvSpPr>
        <p:spPr/>
        <p:txBody>
          <a:bodyPr/>
          <a:lstStyle/>
          <a:p>
            <a:fld id="{F19A2EC9-282E-4C73-9090-5E35C3C5DF68}" type="slidenum">
              <a:rPr lang="zh-CN" altLang="en-US" smtClean="0">
                <a:solidFill>
                  <a:prstClr val="black"/>
                </a:solidFill>
              </a:rPr>
              <a:pPr/>
              <a:t>23</a:t>
            </a:fld>
            <a:endParaRPr lang="en-US" altLang="zh-CN">
              <a:solidFill>
                <a:prstClr val="black"/>
              </a:solidFill>
            </a:endParaRPr>
          </a:p>
        </p:txBody>
      </p:sp>
    </p:spTree>
    <p:extLst>
      <p:ext uri="{BB962C8B-B14F-4D97-AF65-F5344CB8AC3E}">
        <p14:creationId xmlns:p14="http://schemas.microsoft.com/office/powerpoint/2010/main" val="2362336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接触点的信息如此多，是否可以用弱监督来做</a:t>
            </a: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24</a:t>
            </a:fld>
            <a:endParaRPr lang="en-US" altLang="zh-CN"/>
          </a:p>
        </p:txBody>
      </p:sp>
    </p:spTree>
    <p:extLst>
      <p:ext uri="{BB962C8B-B14F-4D97-AF65-F5344CB8AC3E}">
        <p14:creationId xmlns:p14="http://schemas.microsoft.com/office/powerpoint/2010/main" val="237663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我们希望能够自动的将两个</a:t>
            </a:r>
            <a:r>
              <a:rPr lang="en-US" altLang="zh-CN" dirty="0"/>
              <a:t>object</a:t>
            </a:r>
            <a:r>
              <a:rPr lang="zh-CN" altLang="en-US" dirty="0"/>
              <a:t>组合在一个场景中，那么我们需要估计一个接触位置，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由于接触而被遮挡的部分，我们是否可以根据估计出的接触点进行补全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除此之外，在之前定义的</a:t>
            </a:r>
            <a:r>
              <a:rPr lang="en-US" altLang="zh-CN" dirty="0"/>
              <a:t>affordance</a:t>
            </a:r>
            <a:r>
              <a:rPr lang="zh-CN" altLang="en-US" dirty="0"/>
              <a:t>中，我们也需要接触区域信息</a:t>
            </a:r>
            <a:endParaRPr lang="en-US" altLang="zh-CN"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a:t>
            </a:fld>
            <a:endParaRPr lang="en-US" altLang="zh-CN"/>
          </a:p>
        </p:txBody>
      </p:sp>
    </p:spTree>
    <p:extLst>
      <p:ext uri="{BB962C8B-B14F-4D97-AF65-F5344CB8AC3E}">
        <p14:creationId xmlns:p14="http://schemas.microsoft.com/office/powerpoint/2010/main" val="2590078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那现在我们知道分析</a:t>
            </a:r>
            <a:r>
              <a:rPr lang="en-US" altLang="zh-CN" dirty="0"/>
              <a:t>object</a:t>
            </a:r>
            <a:r>
              <a:rPr lang="zh-CN" altLang="en-US" dirty="0"/>
              <a:t>的</a:t>
            </a:r>
            <a:r>
              <a:rPr lang="en-US" altLang="zh-CN" dirty="0"/>
              <a:t>affordance</a:t>
            </a:r>
            <a:r>
              <a:rPr lang="zh-CN" altLang="en-US" dirty="0"/>
              <a:t>其实就是去找到物体都给人提供了哪些可能的交互关系。目前关于</a:t>
            </a:r>
            <a:r>
              <a:rPr lang="en-US" altLang="zh-CN" dirty="0"/>
              <a:t>Affordance</a:t>
            </a:r>
            <a:r>
              <a:rPr lang="zh-CN" altLang="en-US" dirty="0"/>
              <a:t>的工作从以下几个思路展开，第一个思路可能是直接从图像进行</a:t>
            </a:r>
            <a:r>
              <a:rPr lang="en-US" altLang="zh-CN" dirty="0"/>
              <a:t>2D</a:t>
            </a:r>
            <a:r>
              <a:rPr lang="zh-CN" altLang="en-US" dirty="0"/>
              <a:t>的分析，相关工作有。。</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5</a:t>
            </a:fld>
            <a:endParaRPr lang="en-US" altLang="zh-CN"/>
          </a:p>
        </p:txBody>
      </p:sp>
    </p:spTree>
    <p:extLst>
      <p:ext uri="{BB962C8B-B14F-4D97-AF65-F5344CB8AC3E}">
        <p14:creationId xmlns:p14="http://schemas.microsoft.com/office/powerpoint/2010/main" val="3186063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给定一个输入形状，算法能够预测一个人的姿势。输入一个模型，将表面区域分类为潜在的接触点（较暗的颜色表示较高的置信度），</a:t>
            </a:r>
            <a:r>
              <a:rPr lang="zh-CN" altLang="en-US" dirty="0">
                <a:sym typeface="Wingdings" pitchFamily="2" charset="2"/>
              </a:rPr>
              <a:t>找到末端感受器的概率分布，找到最佳的姿势。</a:t>
            </a:r>
            <a:endParaRPr lang="en-US" altLang="zh-CN" dirty="0">
              <a:sym typeface="Wingdings" pitchFamily="2" charset="2"/>
            </a:endParaRPr>
          </a:p>
          <a:p>
            <a:endParaRPr lang="en-US" altLang="zh-CN" dirty="0"/>
          </a:p>
          <a:p>
            <a:r>
              <a:rPr lang="zh-CN" altLang="en-US" dirty="0"/>
              <a:t>方法基于以下的观察</a:t>
            </a:r>
            <a:endParaRPr lang="en-US" altLang="zh-CN" dirty="0"/>
          </a:p>
          <a:p>
            <a:r>
              <a:rPr lang="zh-CN" altLang="en-US" dirty="0"/>
              <a:t>（</a:t>
            </a:r>
            <a:r>
              <a:rPr lang="en-US" altLang="zh-CN" dirty="0" err="1"/>
              <a:t>i</a:t>
            </a:r>
            <a:r>
              <a:rPr lang="zh-CN" altLang="en-US" dirty="0"/>
              <a:t>）局部几何特征与相应身体部位的几何形状强烈相关（例如，我们坐在相对平坦的区域并抓住圆柱状区域）</a:t>
            </a:r>
          </a:p>
          <a:p>
            <a:r>
              <a:rPr lang="zh-CN" altLang="en-US" dirty="0"/>
              <a:t>（</a:t>
            </a:r>
            <a:r>
              <a:rPr lang="en-US" altLang="zh-CN" dirty="0"/>
              <a:t>ii</a:t>
            </a:r>
            <a:r>
              <a:rPr lang="zh-CN" altLang="en-US" dirty="0"/>
              <a:t>）人体姿势受到运动学限制和先验（例如膝盖不能向后弯曲）</a:t>
            </a:r>
          </a:p>
          <a:p>
            <a:r>
              <a:rPr lang="zh-CN" altLang="en-US" dirty="0"/>
              <a:t>（</a:t>
            </a:r>
            <a:r>
              <a:rPr lang="en-US" altLang="zh-CN" dirty="0"/>
              <a:t>iii</a:t>
            </a:r>
            <a:r>
              <a:rPr lang="zh-CN" altLang="en-US" dirty="0"/>
              <a:t>）人表现出双侧对称性</a:t>
            </a:r>
          </a:p>
          <a:p>
            <a:r>
              <a:rPr lang="zh-CN" altLang="en-US" dirty="0"/>
              <a:t>（</a:t>
            </a:r>
            <a:r>
              <a:rPr lang="en-US" altLang="zh-CN" dirty="0"/>
              <a:t>iv</a:t>
            </a:r>
            <a:r>
              <a:rPr lang="zh-CN" altLang="en-US" dirty="0"/>
              <a:t>）形状表面不能被人穿透</a:t>
            </a:r>
            <a:endParaRPr lang="en-US" altLang="zh-CN" dirty="0"/>
          </a:p>
          <a:p>
            <a:r>
              <a:rPr lang="zh-CN" altLang="en-US" dirty="0"/>
              <a:t>这篇文章提出基于局部几何特征的预测对于遮挡来说是鲁棒的，但仍然会受到</a:t>
            </a:r>
            <a:r>
              <a:rPr lang="en-US" altLang="zh-CN" dirty="0"/>
              <a:t>shape</a:t>
            </a:r>
            <a:r>
              <a:rPr lang="zh-CN" altLang="en-US" dirty="0"/>
              <a:t>的几何方差影响，因此姿势先验为最后接触点的位置提供了关键线索。</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应用：</a:t>
            </a:r>
            <a:r>
              <a:rPr lang="en-US" altLang="zh-CN" dirty="0"/>
              <a:t>1.</a:t>
            </a:r>
            <a:r>
              <a:rPr lang="zh-CN" altLang="en-US" dirty="0"/>
              <a:t>预测人使用对象上某个点的频率。</a:t>
            </a:r>
            <a:r>
              <a:rPr lang="en-US" altLang="zh-CN" dirty="0"/>
              <a:t>1.</a:t>
            </a:r>
            <a:r>
              <a:rPr lang="zh-CN" altLang="en-US" dirty="0"/>
              <a:t>给定一个对象，在数据库里查找相似的对象，这里相似性是指功能相似。</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t>
            </a:r>
            <a:r>
              <a:rPr lang="zh-CN" altLang="en-US" dirty="0"/>
              <a:t>这篇文章创建了一个含有</a:t>
            </a:r>
            <a:r>
              <a:rPr lang="en-US" altLang="zh-CN" dirty="0"/>
              <a:t>147</a:t>
            </a:r>
            <a:r>
              <a:rPr lang="zh-CN" altLang="en-US" dirty="0"/>
              <a:t>个模型的数据集</a:t>
            </a:r>
          </a:p>
          <a:p>
            <a:endParaRPr lang="en-US" altLang="zh-CN"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6</a:t>
            </a:fld>
            <a:endParaRPr lang="en-US" altLang="zh-CN"/>
          </a:p>
        </p:txBody>
      </p:sp>
    </p:spTree>
    <p:extLst>
      <p:ext uri="{BB962C8B-B14F-4D97-AF65-F5344CB8AC3E}">
        <p14:creationId xmlns:p14="http://schemas.microsoft.com/office/powerpoint/2010/main" val="2362336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我们预测</a:t>
            </a:r>
            <a:r>
              <a:rPr lang="en-US" altLang="zh-CN" dirty="0"/>
              <a:t>3D</a:t>
            </a:r>
            <a:r>
              <a:rPr lang="zh-CN" altLang="en-US" dirty="0"/>
              <a:t>场景中可能发生动作的区域。 我们首先使用</a:t>
            </a:r>
            <a:r>
              <a:rPr lang="en-US" altLang="zh-CN" dirty="0"/>
              <a:t>RGB-D</a:t>
            </a:r>
            <a:r>
              <a:rPr lang="zh-CN" altLang="en-US" dirty="0"/>
              <a:t>传感器扫描真实环境的几何图形并重建密集的</a:t>
            </a:r>
            <a:r>
              <a:rPr lang="en-US" altLang="zh-CN" dirty="0"/>
              <a:t>3D</a:t>
            </a:r>
            <a:r>
              <a:rPr lang="zh-CN" altLang="en-US" dirty="0"/>
              <a:t>网格（左图）。 然后，我们观察并跟踪人们与捕获环境（左中）的交互。 我们使用这些观察来训练分类器</a:t>
            </a:r>
            <a:endParaRPr lang="en-US" altLang="zh-CN" dirty="0"/>
          </a:p>
          <a:p>
            <a:r>
              <a:rPr lang="zh-CN" altLang="en-US" dirty="0"/>
              <a:t>先扫描整个环境，并进行重建，然后将场景进行分割；对于每个交互的视频序列，人体周围三十厘米的</a:t>
            </a:r>
            <a:r>
              <a:rPr lang="en-US" altLang="zh-CN" dirty="0"/>
              <a:t>object</a:t>
            </a:r>
            <a:r>
              <a:rPr lang="zh-CN" altLang="en-US" dirty="0"/>
              <a:t>会被激活，然后在重建的场景上检测出</a:t>
            </a:r>
            <a:r>
              <a:rPr lang="en-US" altLang="zh-CN" dirty="0"/>
              <a:t>bounding box</a:t>
            </a: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7</a:t>
            </a:fld>
            <a:endParaRPr lang="en-US" altLang="zh-CN"/>
          </a:p>
        </p:txBody>
      </p:sp>
    </p:spTree>
    <p:extLst>
      <p:ext uri="{BB962C8B-B14F-4D97-AF65-F5344CB8AC3E}">
        <p14:creationId xmlns:p14="http://schemas.microsoft.com/office/powerpoint/2010/main" val="213774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844083">
              <a:defRPr/>
            </a:pPr>
            <a:r>
              <a:rPr lang="zh-CN" altLang="en-US" sz="1100" b="0" dirty="0"/>
              <a:t>比如有</a:t>
            </a:r>
            <a:r>
              <a:rPr lang="en-US" altLang="zh-CN" sz="1100" b="0" dirty="0"/>
              <a:t>AB</a:t>
            </a:r>
            <a:r>
              <a:rPr lang="zh-CN" altLang="en-US" sz="1100" b="0" dirty="0"/>
              <a:t>两个物体，</a:t>
            </a:r>
            <a:r>
              <a:rPr lang="en-US" altLang="zh-CN" sz="1100" b="0" dirty="0"/>
              <a:t>PA</a:t>
            </a:r>
            <a:r>
              <a:rPr lang="zh-CN" altLang="en-US" sz="1100" b="0" dirty="0"/>
              <a:t>是</a:t>
            </a:r>
            <a:r>
              <a:rPr lang="en-US" altLang="zh-CN" sz="1100" b="0" dirty="0"/>
              <a:t>A</a:t>
            </a:r>
            <a:r>
              <a:rPr lang="zh-CN" altLang="en-US" sz="1100" b="0" dirty="0"/>
              <a:t>上的接触点，</a:t>
            </a:r>
            <a:r>
              <a:rPr lang="en-US" altLang="zh-CN" sz="1100" b="0" dirty="0"/>
              <a:t>PB</a:t>
            </a:r>
            <a:r>
              <a:rPr lang="zh-CN" altLang="en-US" sz="1100" b="0" dirty="0"/>
              <a:t>是</a:t>
            </a:r>
            <a:r>
              <a:rPr lang="en-US" altLang="zh-CN" sz="1100" b="0" dirty="0"/>
              <a:t>B</a:t>
            </a:r>
            <a:r>
              <a:rPr lang="zh-CN" altLang="en-US" sz="1100" b="0" dirty="0"/>
              <a:t>上的接触点，</a:t>
            </a:r>
            <a:r>
              <a:rPr lang="en-US" altLang="zh-CN" sz="1100" b="0" dirty="0"/>
              <a:t>P</a:t>
            </a:r>
            <a:r>
              <a:rPr lang="zh-CN" altLang="en-US" sz="1100" b="0" dirty="0"/>
              <a:t>是共同的接触点，则在接触情形下</a:t>
            </a:r>
            <a:r>
              <a:rPr lang="en-US" altLang="zh-CN" sz="1100" b="0" dirty="0"/>
              <a:t>P=PA=PB</a:t>
            </a:r>
            <a:r>
              <a:rPr lang="zh-CN" altLang="en-US" sz="1100" b="0" dirty="0"/>
              <a:t>，其它两种情况（镶嵌和分离）可以将</a:t>
            </a:r>
            <a:r>
              <a:rPr lang="en-US" altLang="zh-CN" sz="1100" b="0" dirty="0"/>
              <a:t>P</a:t>
            </a:r>
            <a:r>
              <a:rPr lang="zh-CN" altLang="en-US" sz="1100" b="0" dirty="0"/>
              <a:t>设为</a:t>
            </a:r>
            <a:r>
              <a:rPr lang="en-US" altLang="zh-CN" sz="1100" b="0" dirty="0"/>
              <a:t>PA</a:t>
            </a:r>
            <a:r>
              <a:rPr lang="zh-CN" altLang="en-US" sz="1100" b="0" dirty="0"/>
              <a:t>和</a:t>
            </a:r>
            <a:r>
              <a:rPr lang="en-US" altLang="zh-CN" sz="1100" b="0" dirty="0"/>
              <a:t>PB</a:t>
            </a:r>
            <a:r>
              <a:rPr lang="zh-CN" altLang="en-US" sz="1100" b="0" dirty="0"/>
              <a:t>的带权和。</a:t>
            </a:r>
            <a:endParaRPr lang="en-US" altLang="zh-CN" sz="1100" b="0" dirty="0"/>
          </a:p>
          <a:p>
            <a:pPr defTabSz="844083">
              <a:defRPr/>
            </a:pPr>
            <a:r>
              <a:rPr lang="zh-CN" altLang="en-US" sz="1100" b="0" dirty="0"/>
              <a:t>两个物体的接触点各有法向量</a:t>
            </a:r>
            <a:r>
              <a:rPr lang="en-US" altLang="zh-CN" sz="1100" b="0" dirty="0" err="1"/>
              <a:t>nA</a:t>
            </a:r>
            <a:r>
              <a:rPr lang="zh-CN" altLang="en-US" sz="1100" b="0" dirty="0"/>
              <a:t>、</a:t>
            </a:r>
            <a:r>
              <a:rPr lang="en-US" altLang="zh-CN" sz="1100" b="0" dirty="0" err="1"/>
              <a:t>nB</a:t>
            </a:r>
            <a:r>
              <a:rPr lang="zh-CN" altLang="en-US" sz="1100" b="0" dirty="0"/>
              <a:t>，</a:t>
            </a:r>
            <a:r>
              <a:rPr lang="en-US" altLang="zh-CN" sz="1100" b="0" dirty="0"/>
              <a:t>n</a:t>
            </a:r>
            <a:r>
              <a:rPr lang="zh-CN" altLang="en-US" sz="1100" b="0" dirty="0"/>
              <a:t>为</a:t>
            </a:r>
            <a:r>
              <a:rPr lang="en-US" altLang="zh-CN" sz="1100" b="0" dirty="0"/>
              <a:t>p</a:t>
            </a:r>
            <a:r>
              <a:rPr lang="zh-CN" altLang="en-US" sz="1100" b="0" dirty="0"/>
              <a:t>的法向量。在接触情况下</a:t>
            </a:r>
            <a:r>
              <a:rPr lang="en-US" altLang="zh-CN" sz="1100" b="0" dirty="0" err="1"/>
              <a:t>nA</a:t>
            </a:r>
            <a:r>
              <a:rPr lang="en-US" altLang="zh-CN" sz="1100" b="0" dirty="0"/>
              <a:t>=</a:t>
            </a:r>
            <a:r>
              <a:rPr lang="en-US" altLang="zh-CN" sz="1100" b="0" dirty="0" err="1"/>
              <a:t>nB</a:t>
            </a:r>
            <a:r>
              <a:rPr lang="zh-CN" altLang="en-US" sz="1100" b="0" dirty="0"/>
              <a:t>，</a:t>
            </a:r>
            <a:r>
              <a:rPr lang="en-US" altLang="zh-CN" sz="1100" b="0" dirty="0"/>
              <a:t>n</a:t>
            </a:r>
            <a:r>
              <a:rPr lang="zh-CN" altLang="en-US" sz="1100" b="0" dirty="0"/>
              <a:t>随便设置为</a:t>
            </a:r>
            <a:r>
              <a:rPr lang="en-US" altLang="zh-CN" sz="1100" b="0" dirty="0" err="1"/>
              <a:t>nA</a:t>
            </a:r>
            <a:r>
              <a:rPr lang="zh-CN" altLang="en-US" sz="1100" b="0" dirty="0"/>
              <a:t>或者</a:t>
            </a:r>
            <a:r>
              <a:rPr lang="en-US" altLang="zh-CN" sz="1100" b="0" dirty="0" err="1"/>
              <a:t>nB</a:t>
            </a:r>
            <a:r>
              <a:rPr lang="zh-CN" altLang="en-US" sz="1100" b="0" dirty="0"/>
              <a:t>，其它情况设置为移动距离最短的向量，平移的距离可以用来定义</a:t>
            </a:r>
            <a:r>
              <a:rPr lang="en-US" altLang="zh-CN" sz="1100" b="0" dirty="0"/>
              <a:t>n</a:t>
            </a:r>
          </a:p>
          <a:p>
            <a:pPr defTabSz="844083">
              <a:defRPr/>
            </a:pPr>
            <a:r>
              <a:rPr lang="zh-CN" altLang="en-US" sz="1100" b="0" dirty="0"/>
              <a:t>穿透大小为</a:t>
            </a:r>
            <a:r>
              <a:rPr lang="en-US" altLang="zh-CN" sz="1100" b="0" dirty="0"/>
              <a:t>0</a:t>
            </a:r>
            <a:r>
              <a:rPr lang="zh-CN" altLang="en-US" sz="1100" b="0" dirty="0"/>
              <a:t>当两个物体处于接触状态，镶嵌为负值，分离为正值，值的大小代表沿</a:t>
            </a:r>
            <a:r>
              <a:rPr lang="en-US" altLang="zh-CN" sz="1100" b="0" dirty="0"/>
              <a:t>n</a:t>
            </a:r>
            <a:r>
              <a:rPr lang="zh-CN" altLang="en-US" sz="1100" b="0" dirty="0"/>
              <a:t>方向移动将两个物体移到接触状态的距离</a:t>
            </a:r>
            <a:endParaRPr lang="zh-CN" altLang="en-US" dirty="0"/>
          </a:p>
        </p:txBody>
      </p:sp>
      <p:sp>
        <p:nvSpPr>
          <p:cNvPr id="4" name="页眉占位符 3"/>
          <p:cNvSpPr>
            <a:spLocks noGrp="1"/>
          </p:cNvSpPr>
          <p:nvPr>
            <p:ph type="hdr" sz="quarter"/>
          </p:nvPr>
        </p:nvSpPr>
        <p:spPr/>
        <p:txBody>
          <a:bodyPr/>
          <a:lstStyle/>
          <a:p>
            <a:pPr>
              <a:defRPr/>
            </a:pPr>
            <a:r>
              <a:rPr lang="en-US" altLang="zh-CN">
                <a:solidFill>
                  <a:prstClr val="black"/>
                </a:solidFill>
              </a:rPr>
              <a:t>2 Year Research Plan (2017-2018)</a:t>
            </a:r>
            <a:endParaRPr lang="zh-CN" altLang="en-US">
              <a:solidFill>
                <a:prstClr val="black"/>
              </a:solidFill>
            </a:endParaRPr>
          </a:p>
        </p:txBody>
      </p:sp>
      <p:sp>
        <p:nvSpPr>
          <p:cNvPr id="5" name="灯片编号占位符 4"/>
          <p:cNvSpPr>
            <a:spLocks noGrp="1"/>
          </p:cNvSpPr>
          <p:nvPr>
            <p:ph type="sldNum" sz="quarter" idx="5"/>
          </p:nvPr>
        </p:nvSpPr>
        <p:spPr/>
        <p:txBody>
          <a:bodyPr/>
          <a:lstStyle/>
          <a:p>
            <a:fld id="{F19A2EC9-282E-4C73-9090-5E35C3C5DF68}" type="slidenum">
              <a:rPr lang="zh-CN" altLang="en-US" smtClean="0">
                <a:solidFill>
                  <a:prstClr val="black"/>
                </a:solidFill>
              </a:rPr>
              <a:pPr/>
              <a:t>8</a:t>
            </a:fld>
            <a:endParaRPr lang="en-US" altLang="zh-CN">
              <a:solidFill>
                <a:prstClr val="black"/>
              </a:solidFill>
            </a:endParaRPr>
          </a:p>
        </p:txBody>
      </p:sp>
    </p:spTree>
    <p:extLst>
      <p:ext uri="{BB962C8B-B14F-4D97-AF65-F5344CB8AC3E}">
        <p14:creationId xmlns:p14="http://schemas.microsoft.com/office/powerpoint/2010/main" val="17184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那现在我们知道分析</a:t>
            </a:r>
            <a:r>
              <a:rPr lang="en-US" altLang="zh-CN" dirty="0"/>
              <a:t>object</a:t>
            </a:r>
            <a:r>
              <a:rPr lang="zh-CN" altLang="en-US" dirty="0"/>
              <a:t>的</a:t>
            </a:r>
            <a:r>
              <a:rPr lang="en-US" altLang="zh-CN" dirty="0"/>
              <a:t>affordance</a:t>
            </a:r>
            <a:r>
              <a:rPr lang="zh-CN" altLang="en-US" dirty="0"/>
              <a:t>其实就是去找到物体都给人提供了哪些可能的交互关系。目前关于</a:t>
            </a:r>
            <a:r>
              <a:rPr lang="en-US" altLang="zh-CN" dirty="0"/>
              <a:t>Affordance</a:t>
            </a:r>
            <a:r>
              <a:rPr lang="zh-CN" altLang="en-US" dirty="0"/>
              <a:t>的工作从以下几个思路展开，第一个思路可能是直接从图像进行</a:t>
            </a:r>
            <a:r>
              <a:rPr lang="en-US" altLang="zh-CN" dirty="0"/>
              <a:t>2D</a:t>
            </a:r>
            <a:r>
              <a:rPr lang="zh-CN" altLang="en-US" dirty="0"/>
              <a:t>的分析，相关工作有。。</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9</a:t>
            </a:fld>
            <a:endParaRPr lang="en-US" altLang="zh-CN"/>
          </a:p>
        </p:txBody>
      </p:sp>
    </p:spTree>
    <p:extLst>
      <p:ext uri="{BB962C8B-B14F-4D97-AF65-F5344CB8AC3E}">
        <p14:creationId xmlns:p14="http://schemas.microsoft.com/office/powerpoint/2010/main" val="3498801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将相关对象部分的语义空间标记为一组离散的</a:t>
            </a:r>
            <a:r>
              <a:rPr lang="en-US" altLang="zh-CN" dirty="0"/>
              <a:t>part state</a:t>
            </a:r>
            <a:r>
              <a:rPr lang="zh-CN" altLang="en-US" dirty="0"/>
              <a:t>。 具体地，对象的</a:t>
            </a:r>
            <a:r>
              <a:rPr lang="en-US" altLang="zh-CN" dirty="0"/>
              <a:t>part</a:t>
            </a:r>
            <a:r>
              <a:rPr lang="zh-CN" altLang="en-US" dirty="0"/>
              <a:t>与一组</a:t>
            </a:r>
            <a:r>
              <a:rPr lang="en-US" altLang="zh-CN" dirty="0"/>
              <a:t>state</a:t>
            </a:r>
            <a:r>
              <a:rPr lang="zh-CN" altLang="en-US" dirty="0"/>
              <a:t>相关联，每个</a:t>
            </a:r>
            <a:r>
              <a:rPr lang="en-US" altLang="zh-CN" dirty="0"/>
              <a:t>state</a:t>
            </a:r>
            <a:r>
              <a:rPr lang="zh-CN" altLang="en-US" dirty="0"/>
              <a:t>用描述它语意的短语来表征。</a:t>
            </a:r>
            <a:endParaRPr lang="en-US" altLang="zh-CN" dirty="0"/>
          </a:p>
          <a:p>
            <a:r>
              <a:rPr lang="zh-CN" altLang="en-US" dirty="0"/>
              <a:t>为了实现这个想法，我们首先必须定义</a:t>
            </a:r>
            <a:r>
              <a:rPr lang="en-US" altLang="zh-CN" dirty="0"/>
              <a:t>part state</a:t>
            </a:r>
            <a:r>
              <a:rPr lang="zh-CN" altLang="en-US" dirty="0"/>
              <a:t>的词汇表，涵盖常见对象的常见状态。 我们通过自然语言处理来解决这个问题。</a:t>
            </a:r>
          </a:p>
        </p:txBody>
      </p:sp>
      <p:sp>
        <p:nvSpPr>
          <p:cNvPr id="4" name="灯片编号占位符 3"/>
          <p:cNvSpPr>
            <a:spLocks noGrp="1"/>
          </p:cNvSpPr>
          <p:nvPr>
            <p:ph type="sldNum" sz="quarter" idx="5"/>
          </p:nvPr>
        </p:nvSpPr>
        <p:spPr/>
        <p:txBody>
          <a:bodyPr/>
          <a:lstStyle/>
          <a:p>
            <a:fld id="{6F423FDC-1399-42F4-8E24-D0AF54623A5F}" type="slidenum">
              <a:rPr lang="zh-CN" altLang="en-US" smtClean="0"/>
              <a:t>10</a:t>
            </a:fld>
            <a:endParaRPr lang="zh-CN" altLang="en-US"/>
          </a:p>
        </p:txBody>
      </p:sp>
    </p:spTree>
    <p:extLst>
      <p:ext uri="{BB962C8B-B14F-4D97-AF65-F5344CB8AC3E}">
        <p14:creationId xmlns:p14="http://schemas.microsoft.com/office/powerpoint/2010/main" val="179885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1650" dirty="0">
              <a:ln>
                <a:solidFill>
                  <a:srgbClr val="FFFFFF">
                    <a:lumMod val="85000"/>
                  </a:srgbClr>
                </a:solidFill>
              </a:ln>
              <a:solidFill>
                <a:srgbClr val="FFFFFF"/>
              </a:solidFill>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1650" dirty="0">
              <a:ln>
                <a:solidFill>
                  <a:srgbClr val="FFFFFF">
                    <a:lumMod val="85000"/>
                  </a:srgbClr>
                </a:solidFill>
              </a:ln>
              <a:solidFill>
                <a:srgbClr val="FFFFFF"/>
              </a:solidFill>
            </a:endParaRPr>
          </a:p>
        </p:txBody>
      </p:sp>
      <p:sp>
        <p:nvSpPr>
          <p:cNvPr id="24" name="文本占位符 23"/>
          <p:cNvSpPr>
            <a:spLocks noGrp="1"/>
          </p:cNvSpPr>
          <p:nvPr userDrawn="1">
            <p:ph type="body" sz="quarter" idx="10"/>
          </p:nvPr>
        </p:nvSpPr>
        <p:spPr>
          <a:xfrm>
            <a:off x="0" y="144853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4"/>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4"/>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fontAlgn="base">
              <a:spcBef>
                <a:spcPct val="0"/>
              </a:spcBef>
              <a:spcAft>
                <a:spcPct val="0"/>
              </a:spcAft>
            </a:pPr>
            <a:r>
              <a:rPr lang="zh-CN" altLang="en-US" sz="3200" b="1" dirty="0">
                <a:solidFill>
                  <a:srgbClr val="FFFFFF"/>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rgbClr val="FFFFFF"/>
              </a:solidFill>
              <a:latin typeface="华文行楷" panose="02010800040101010101" pitchFamily="2" charset="-122"/>
              <a:ea typeface="华文行楷" panose="02010800040101010101" pitchFamily="2" charset="-122"/>
            </a:endParaRPr>
          </a:p>
          <a:p>
            <a:pPr algn="ctr" fontAlgn="base">
              <a:spcBef>
                <a:spcPct val="0"/>
              </a:spcBef>
              <a:spcAft>
                <a:spcPct val="0"/>
              </a:spcAft>
            </a:pPr>
            <a:r>
              <a:rPr lang="en-US" altLang="zh-CN" sz="1400" b="1" dirty="0">
                <a:solidFill>
                  <a:srgbClr val="FFFFFF"/>
                </a:solidFill>
              </a:rPr>
              <a:t>STATE KEY LABORATORY OF VIRTUAL REALITY TECHNOLOGY AND SYSTEMS</a:t>
            </a:r>
            <a:endParaRPr lang="zh-CN" altLang="en-US" sz="1400" b="1" dirty="0">
              <a:solidFill>
                <a:srgbClr val="FFFFFF"/>
              </a:solidFill>
            </a:endParaRPr>
          </a:p>
        </p:txBody>
      </p:sp>
      <p:pic>
        <p:nvPicPr>
          <p:cNvPr id="10" name="图片 9">
            <a:extLst>
              <a:ext uri="{FF2B5EF4-FFF2-40B4-BE49-F238E27FC236}">
                <a16:creationId xmlns:a16="http://schemas.microsoft.com/office/drawing/2014/main" id="{63895B83-04B6-4404-9203-910A6AA55D76}"/>
              </a:ext>
            </a:extLst>
          </p:cNvPr>
          <p:cNvPicPr>
            <a:picLocks noChangeAspect="1"/>
          </p:cNvPicPr>
          <p:nvPr userDrawn="1"/>
        </p:nvPicPr>
        <p:blipFill>
          <a:blip r:embed="rId2"/>
          <a:stretch>
            <a:fillRect/>
          </a:stretch>
        </p:blipFill>
        <p:spPr>
          <a:xfrm>
            <a:off x="3528942" y="180000"/>
            <a:ext cx="5134119" cy="1080000"/>
          </a:xfrm>
          <a:prstGeom prst="rect">
            <a:avLst/>
          </a:prstGeom>
        </p:spPr>
      </p:pic>
    </p:spTree>
    <p:extLst>
      <p:ext uri="{BB962C8B-B14F-4D97-AF65-F5344CB8AC3E}">
        <p14:creationId xmlns:p14="http://schemas.microsoft.com/office/powerpoint/2010/main" val="1968927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6"/>
            <a:ext cx="11520000" cy="557213"/>
          </a:xfrm>
          <a:prstGeom prst="rect">
            <a:avLst/>
          </a:prstGeom>
        </p:spPr>
        <p:txBody>
          <a:bodyPr/>
          <a:lstStyle>
            <a:lvl1pPr marL="360000" indent="-360000">
              <a:spcBef>
                <a:spcPts val="600"/>
              </a:spcBef>
              <a:defRPr sz="3200">
                <a:latin typeface="+mj-lt"/>
              </a:defRPr>
            </a:lvl1pPr>
            <a:lvl2pPr marL="540000" indent="-288000">
              <a:spcBef>
                <a:spcPts val="600"/>
              </a:spcBef>
              <a:defRPr sz="3200">
                <a:solidFill>
                  <a:schemeClr val="tx1"/>
                </a:solidFill>
                <a:latin typeface="+mj-lt"/>
              </a:defRPr>
            </a:lvl2pPr>
            <a:lvl3pPr marL="864000" indent="-252000">
              <a:spcBef>
                <a:spcPts val="600"/>
              </a:spcBef>
              <a:defRPr sz="3200">
                <a:latin typeface="+mj-lt"/>
              </a:defRPr>
            </a:lvl3pPr>
            <a:lvl4pPr marL="1224000" indent="-252000">
              <a:spcBef>
                <a:spcPts val="600"/>
              </a:spcBef>
              <a:defRPr sz="2800">
                <a:latin typeface="+mj-lt"/>
              </a:defRPr>
            </a:lvl4pPr>
            <a:lvl5pPr marL="1548000" indent="-252000">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Rectangle 2"/>
          <p:cNvSpPr>
            <a:spLocks noGrp="1" noChangeArrowheads="1"/>
          </p:cNvSpPr>
          <p:nvPr>
            <p:ph type="title"/>
          </p:nvPr>
        </p:nvSpPr>
        <p:spPr bwMode="auto">
          <a:xfrm>
            <a:off x="321737" y="74537"/>
            <a:ext cx="11501967" cy="6429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zh-CN" altLang="en-US" dirty="0"/>
              <a:t>单击此处编辑母版标题样式</a:t>
            </a:r>
          </a:p>
        </p:txBody>
      </p:sp>
    </p:spTree>
    <p:extLst>
      <p:ext uri="{BB962C8B-B14F-4D97-AF65-F5344CB8AC3E}">
        <p14:creationId xmlns:p14="http://schemas.microsoft.com/office/powerpoint/2010/main" val="80739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2018/12/14</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1650" dirty="0">
              <a:ln>
                <a:solidFill>
                  <a:srgbClr val="FFFFFF">
                    <a:lumMod val="85000"/>
                  </a:srgbClr>
                </a:solidFill>
              </a:ln>
              <a:solidFill>
                <a:srgbClr val="FFFFFF"/>
              </a:solidFill>
            </a:endParaRPr>
          </a:p>
        </p:txBody>
      </p:sp>
      <p:sp>
        <p:nvSpPr>
          <p:cNvPr id="37" name="Rectangle 2"/>
          <p:cNvSpPr>
            <a:spLocks noGrp="1" noChangeArrowheads="1"/>
          </p:cNvSpPr>
          <p:nvPr>
            <p:ph type="title"/>
          </p:nvPr>
        </p:nvSpPr>
        <p:spPr bwMode="auto">
          <a:xfrm>
            <a:off x="321737" y="74535"/>
            <a:ext cx="11501967" cy="6429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1650" dirty="0">
              <a:ln>
                <a:solidFill>
                  <a:srgbClr val="FFFFFF">
                    <a:lumMod val="85000"/>
                  </a:srgbClr>
                </a:solidFill>
              </a:ln>
              <a:solidFill>
                <a:srgbClr val="FFFFFF"/>
              </a:solidFill>
            </a:endParaRPr>
          </a:p>
        </p:txBody>
      </p:sp>
      <p:sp>
        <p:nvSpPr>
          <p:cNvPr id="3" name="文本框 2">
            <a:extLst>
              <a:ext uri="{FF2B5EF4-FFF2-40B4-BE49-F238E27FC236}">
                <a16:creationId xmlns:a16="http://schemas.microsoft.com/office/drawing/2014/main" id="{57FC3242-8B2D-4F47-AF49-524D2BA82E95}"/>
              </a:ext>
            </a:extLst>
          </p:cNvPr>
          <p:cNvSpPr txBox="1"/>
          <p:nvPr userDrawn="1"/>
        </p:nvSpPr>
        <p:spPr>
          <a:xfrm>
            <a:off x="0" y="6498000"/>
            <a:ext cx="252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algn="ctr" fontAlgn="base">
              <a:spcBef>
                <a:spcPct val="0"/>
              </a:spcBef>
              <a:spcAft>
                <a:spcPct val="0"/>
              </a:spcAft>
            </a:pPr>
            <a:r>
              <a:rPr lang="en-US" altLang="zh-CN" sz="1800" dirty="0">
                <a:solidFill>
                  <a:srgbClr val="FFFFFF">
                    <a:lumMod val="75000"/>
                  </a:srgbClr>
                </a:solidFill>
                <a:ea typeface="宋体" panose="02010600030101010101" pitchFamily="2" charset="-122"/>
              </a:rPr>
              <a:t>http://z.buaa.edu.cn</a:t>
            </a:r>
            <a:endParaRPr lang="zh-CN" altLang="en-US" sz="1800" dirty="0">
              <a:solidFill>
                <a:srgbClr val="FFFFFF">
                  <a:lumMod val="75000"/>
                </a:srgbClr>
              </a:solidFill>
              <a:ea typeface="宋体" panose="02010600030101010101" pitchFamily="2" charset="-122"/>
            </a:endParaRPr>
          </a:p>
        </p:txBody>
      </p:sp>
      <p:sp>
        <p:nvSpPr>
          <p:cNvPr id="13" name="文本框 12">
            <a:extLst>
              <a:ext uri="{FF2B5EF4-FFF2-40B4-BE49-F238E27FC236}">
                <a16:creationId xmlns:a16="http://schemas.microsoft.com/office/drawing/2014/main" id="{A806DE06-E5DA-446E-A8CD-783CAE1C0279}"/>
              </a:ext>
            </a:extLst>
          </p:cNvPr>
          <p:cNvSpPr txBox="1"/>
          <p:nvPr userDrawn="1"/>
        </p:nvSpPr>
        <p:spPr>
          <a:xfrm>
            <a:off x="4656000" y="6498000"/>
            <a:ext cx="288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algn="ctr" fontAlgn="base">
              <a:spcBef>
                <a:spcPct val="0"/>
              </a:spcBef>
              <a:spcAft>
                <a:spcPct val="0"/>
              </a:spcAft>
            </a:pPr>
            <a:r>
              <a:rPr lang="en-US" altLang="zh-CN" sz="1800" dirty="0">
                <a:solidFill>
                  <a:srgbClr val="FFFFFF">
                    <a:lumMod val="75000"/>
                  </a:srgbClr>
                </a:solidFill>
                <a:ea typeface="宋体" panose="02010600030101010101" pitchFamily="2" charset="-122"/>
              </a:rPr>
              <a:t>VR @ Beihang University</a:t>
            </a:r>
            <a:endParaRPr lang="zh-CN" altLang="en-US" sz="1800" dirty="0">
              <a:solidFill>
                <a:srgbClr val="FFFFFF">
                  <a:lumMod val="75000"/>
                </a:srgbClr>
              </a:solidFill>
              <a:ea typeface="宋体" panose="02010600030101010101" pitchFamily="2" charset="-122"/>
            </a:endParaRPr>
          </a:p>
        </p:txBody>
      </p:sp>
      <p:sp>
        <p:nvSpPr>
          <p:cNvPr id="14" name="文本框 13">
            <a:extLst>
              <a:ext uri="{FF2B5EF4-FFF2-40B4-BE49-F238E27FC236}">
                <a16:creationId xmlns:a16="http://schemas.microsoft.com/office/drawing/2014/main" id="{8283C3CC-733F-4493-AB72-0A74BA3B6802}"/>
              </a:ext>
            </a:extLst>
          </p:cNvPr>
          <p:cNvSpPr txBox="1"/>
          <p:nvPr userDrawn="1"/>
        </p:nvSpPr>
        <p:spPr>
          <a:xfrm>
            <a:off x="11112000" y="6498000"/>
            <a:ext cx="108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algn="ctr" fontAlgn="base">
              <a:spcBef>
                <a:spcPct val="0"/>
              </a:spcBef>
              <a:spcAft>
                <a:spcPct val="0"/>
              </a:spcAft>
            </a:pPr>
            <a:fld id="{8A9D73F1-3C70-45B5-B77E-B1C42BE6CC40}" type="slidenum">
              <a:rPr lang="en-US" altLang="zh-CN" sz="1800" smtClean="0">
                <a:solidFill>
                  <a:srgbClr val="FFFFFF">
                    <a:lumMod val="75000"/>
                  </a:srgbClr>
                </a:solidFill>
                <a:ea typeface="宋体" panose="02010600030101010101" pitchFamily="2" charset="-122"/>
              </a:rPr>
              <a:pPr algn="ctr" fontAlgn="base">
                <a:spcBef>
                  <a:spcPct val="0"/>
                </a:spcBef>
                <a:spcAft>
                  <a:spcPct val="0"/>
                </a:spcAft>
              </a:pPr>
              <a:t>‹#›</a:t>
            </a:fld>
            <a:endParaRPr lang="zh-CN" altLang="en-US" sz="1800" dirty="0">
              <a:solidFill>
                <a:srgbClr val="FFFFFF">
                  <a:lumMod val="75000"/>
                </a:srgbClr>
              </a:solidFill>
              <a:ea typeface="宋体" panose="02010600030101010101" pitchFamily="2" charset="-122"/>
            </a:endParaRPr>
          </a:p>
        </p:txBody>
      </p:sp>
    </p:spTree>
    <p:extLst>
      <p:ext uri="{BB962C8B-B14F-4D97-AF65-F5344CB8AC3E}">
        <p14:creationId xmlns:p14="http://schemas.microsoft.com/office/powerpoint/2010/main" val="4233927986"/>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8.tm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41.tmp"/><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openxmlformats.org/officeDocument/2006/relationships/image" Target="../media/image13.jpg"/><Relationship Id="rId26" Type="http://schemas.openxmlformats.org/officeDocument/2006/relationships/image" Target="../media/image18.png"/><Relationship Id="rId3" Type="http://schemas.openxmlformats.org/officeDocument/2006/relationships/image" Target="../media/image3.tmp"/><Relationship Id="rId21" Type="http://schemas.microsoft.com/office/2007/relationships/hdphoto" Target="../media/hdphoto6.wdp"/><Relationship Id="rId7" Type="http://schemas.openxmlformats.org/officeDocument/2006/relationships/image" Target="../media/image6.png"/><Relationship Id="rId12" Type="http://schemas.microsoft.com/office/2007/relationships/hdphoto" Target="../media/hdphoto4.wdp"/><Relationship Id="rId17" Type="http://schemas.openxmlformats.org/officeDocument/2006/relationships/image" Target="../media/image12.jpg"/><Relationship Id="rId25" Type="http://schemas.microsoft.com/office/2007/relationships/hdphoto" Target="../media/hdphoto8.wdp"/><Relationship Id="rId2" Type="http://schemas.openxmlformats.org/officeDocument/2006/relationships/notesSlide" Target="../notesSlides/notesSlide2.xml"/><Relationship Id="rId16" Type="http://schemas.openxmlformats.org/officeDocument/2006/relationships/image" Target="../media/image11.jpg"/><Relationship Id="rId20"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8.png"/><Relationship Id="rId24" Type="http://schemas.openxmlformats.org/officeDocument/2006/relationships/image" Target="../media/image17.png"/><Relationship Id="rId5" Type="http://schemas.microsoft.com/office/2007/relationships/hdphoto" Target="../media/hdphoto1.wdp"/><Relationship Id="rId15" Type="http://schemas.openxmlformats.org/officeDocument/2006/relationships/image" Target="../media/image10.png"/><Relationship Id="rId23" Type="http://schemas.microsoft.com/office/2007/relationships/hdphoto" Target="../media/hdphoto7.wdp"/><Relationship Id="rId10" Type="http://schemas.microsoft.com/office/2007/relationships/hdphoto" Target="../media/hdphoto3.wdp"/><Relationship Id="rId19" Type="http://schemas.openxmlformats.org/officeDocument/2006/relationships/image" Target="../media/image14.jpeg"/><Relationship Id="rId4" Type="http://schemas.openxmlformats.org/officeDocument/2006/relationships/image" Target="../media/image4.png"/><Relationship Id="rId9" Type="http://schemas.openxmlformats.org/officeDocument/2006/relationships/image" Target="../media/image7.png"/><Relationship Id="rId14" Type="http://schemas.microsoft.com/office/2007/relationships/hdphoto" Target="../media/hdphoto5.wdp"/><Relationship Id="rId22" Type="http://schemas.openxmlformats.org/officeDocument/2006/relationships/image" Target="../media/image16.png"/><Relationship Id="rId27" Type="http://schemas.microsoft.com/office/2007/relationships/hdphoto" Target="../media/hdphoto9.wdp"/></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jpeg"/><Relationship Id="rId7" Type="http://schemas.microsoft.com/office/2007/relationships/hdphoto" Target="../media/hdphoto9.wdp"/><Relationship Id="rId12"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1.png"/><Relationship Id="rId5" Type="http://schemas.microsoft.com/office/2007/relationships/hdphoto" Target="../media/hdphoto8.wdp"/><Relationship Id="rId10" Type="http://schemas.openxmlformats.org/officeDocument/2006/relationships/image" Target="../media/image19.tmp"/><Relationship Id="rId4" Type="http://schemas.openxmlformats.org/officeDocument/2006/relationships/image" Target="../media/image17.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tmp"/></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Research Plan </a:t>
            </a:r>
            <a:endParaRPr lang="zh-CN" altLang="en-US" dirty="0"/>
          </a:p>
        </p:txBody>
      </p:sp>
      <p:sp>
        <p:nvSpPr>
          <p:cNvPr id="3" name="文本占位符 2"/>
          <p:cNvSpPr>
            <a:spLocks noGrp="1"/>
          </p:cNvSpPr>
          <p:nvPr>
            <p:ph type="body" sz="quarter" idx="11"/>
          </p:nvPr>
        </p:nvSpPr>
        <p:spPr/>
        <p:txBody>
          <a:bodyPr/>
          <a:lstStyle/>
          <a:p>
            <a:r>
              <a:rPr lang="en-US" altLang="zh-CN" dirty="0"/>
              <a:t>GWZ LYJ @ 2018-12-15</a:t>
            </a:r>
            <a:endParaRPr lang="zh-CN" altLang="en-US" dirty="0"/>
          </a:p>
        </p:txBody>
      </p:sp>
      <p:sp>
        <p:nvSpPr>
          <p:cNvPr id="4" name="文本占位符 3"/>
          <p:cNvSpPr>
            <a:spLocks noGrp="1"/>
          </p:cNvSpPr>
          <p:nvPr>
            <p:ph type="body" sz="quarter" idx="12"/>
          </p:nvPr>
        </p:nvSpPr>
        <p:spPr/>
        <p:txBody>
          <a:bodyPr/>
          <a:lstStyle/>
          <a:p>
            <a:r>
              <a:rPr lang="en-US" altLang="zh-CN" dirty="0"/>
              <a:t>3D Contact Point Estimation</a:t>
            </a:r>
            <a:endParaRPr lang="zh-CN" altLang="en-US" dirty="0"/>
          </a:p>
        </p:txBody>
      </p:sp>
    </p:spTree>
    <p:extLst>
      <p:ext uri="{BB962C8B-B14F-4D97-AF65-F5344CB8AC3E}">
        <p14:creationId xmlns:p14="http://schemas.microsoft.com/office/powerpoint/2010/main" val="119011321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0ECC0CA-16B6-4BC7-A12B-84A17349F0B3}"/>
              </a:ext>
            </a:extLst>
          </p:cNvPr>
          <p:cNvSpPr>
            <a:spLocks noGrp="1"/>
          </p:cNvSpPr>
          <p:nvPr>
            <p:ph type="title"/>
          </p:nvPr>
        </p:nvSpPr>
        <p:spPr/>
        <p:txBody>
          <a:bodyPr/>
          <a:lstStyle/>
          <a:p>
            <a:r>
              <a:rPr lang="en-US" altLang="zh-CN" dirty="0"/>
              <a:t>Related  work</a:t>
            </a:r>
            <a:endParaRPr lang="zh-CN" altLang="en-US" dirty="0"/>
          </a:p>
        </p:txBody>
      </p:sp>
      <p:sp>
        <p:nvSpPr>
          <p:cNvPr id="4" name="内容占位符 2">
            <a:extLst>
              <a:ext uri="{FF2B5EF4-FFF2-40B4-BE49-F238E27FC236}">
                <a16:creationId xmlns:a16="http://schemas.microsoft.com/office/drawing/2014/main" id="{40420F03-B746-44E3-99F7-5AC9E2612CCE}"/>
              </a:ext>
            </a:extLst>
          </p:cNvPr>
          <p:cNvSpPr>
            <a:spLocks noGrp="1"/>
          </p:cNvSpPr>
          <p:nvPr>
            <p:ph idx="1"/>
          </p:nvPr>
        </p:nvSpPr>
        <p:spPr>
          <a:xfrm>
            <a:off x="340217" y="984531"/>
            <a:ext cx="11732447" cy="642937"/>
          </a:xfrm>
        </p:spPr>
        <p:txBody>
          <a:bodyPr/>
          <a:lstStyle/>
          <a:p>
            <a:pPr marL="0" indent="0" eaLnBrk="1" hangingPunct="1">
              <a:buNone/>
            </a:pPr>
            <a:r>
              <a:rPr lang="zh-CN" altLang="en-US" sz="2000" b="0" dirty="0">
                <a:latin typeface="+mn-lt"/>
                <a:ea typeface="+mj-ea"/>
              </a:rPr>
              <a:t>输入</a:t>
            </a:r>
            <a:r>
              <a:rPr lang="en-US" altLang="zh-CN" sz="2000" b="0" dirty="0">
                <a:latin typeface="+mn-lt"/>
                <a:ea typeface="+mj-ea"/>
              </a:rPr>
              <a:t>RGB</a:t>
            </a:r>
            <a:r>
              <a:rPr lang="zh-CN" altLang="en-US" sz="2000" b="0" dirty="0">
                <a:latin typeface="+mn-lt"/>
                <a:ea typeface="+mj-ea"/>
              </a:rPr>
              <a:t>图像，给出图像的部件级语义分割和</a:t>
            </a:r>
            <a:r>
              <a:rPr lang="en-US" altLang="zh-CN" sz="2000" b="0" dirty="0">
                <a:latin typeface="+mn-lt"/>
                <a:ea typeface="+mj-ea"/>
              </a:rPr>
              <a:t>part state</a:t>
            </a:r>
            <a:r>
              <a:rPr lang="zh-CN" altLang="en-US" sz="2000" b="0" dirty="0">
                <a:latin typeface="+mn-lt"/>
                <a:ea typeface="+mj-ea"/>
              </a:rPr>
              <a:t>。将语义空间标记为一组离散的</a:t>
            </a:r>
            <a:r>
              <a:rPr lang="en-US" altLang="zh-CN" sz="2000" b="0" dirty="0">
                <a:latin typeface="+mn-lt"/>
                <a:ea typeface="+mj-ea"/>
              </a:rPr>
              <a:t>part state</a:t>
            </a:r>
            <a:r>
              <a:rPr lang="zh-CN" altLang="en-US" sz="2000" b="0" dirty="0">
                <a:latin typeface="+mn-lt"/>
                <a:ea typeface="+mj-ea"/>
              </a:rPr>
              <a:t>。</a:t>
            </a:r>
          </a:p>
          <a:p>
            <a:pPr marL="0" indent="0" eaLnBrk="1" hangingPunct="1">
              <a:buNone/>
            </a:pPr>
            <a:endParaRPr lang="zh-CN" altLang="en-US" sz="2000" b="0" dirty="0">
              <a:latin typeface="+mn-lt"/>
              <a:ea typeface="+mj-ea"/>
            </a:endParaRPr>
          </a:p>
        </p:txBody>
      </p:sp>
      <p:sp>
        <p:nvSpPr>
          <p:cNvPr id="5" name="文本框 4">
            <a:extLst>
              <a:ext uri="{FF2B5EF4-FFF2-40B4-BE49-F238E27FC236}">
                <a16:creationId xmlns:a16="http://schemas.microsoft.com/office/drawing/2014/main" id="{C55A6203-DCC0-4E24-A9AA-C7CB0ACE2E21}"/>
              </a:ext>
            </a:extLst>
          </p:cNvPr>
          <p:cNvSpPr txBox="1"/>
          <p:nvPr/>
        </p:nvSpPr>
        <p:spPr>
          <a:xfrm>
            <a:off x="0" y="6145312"/>
            <a:ext cx="12192000" cy="646331"/>
          </a:xfrm>
          <a:prstGeom prst="rect">
            <a:avLst/>
          </a:prstGeom>
          <a:solidFill>
            <a:schemeClr val="bg1"/>
          </a:solidFill>
        </p:spPr>
        <p:txBody>
          <a:bodyPr wrap="square" rtlCol="0">
            <a:spAutoFit/>
          </a:bodyPr>
          <a:lstStyle/>
          <a:p>
            <a:pPr fontAlgn="base">
              <a:spcBef>
                <a:spcPct val="0"/>
              </a:spcBef>
              <a:spcAft>
                <a:spcPct val="0"/>
              </a:spcAft>
            </a:pPr>
            <a:r>
              <a:rPr lang="en-US" altLang="zh-CN" b="1" i="1" dirty="0" err="1">
                <a:solidFill>
                  <a:srgbClr val="000000"/>
                </a:solidFill>
                <a:latin typeface="Times new roman"/>
              </a:rPr>
              <a:t>Cewu</a:t>
            </a:r>
            <a:r>
              <a:rPr lang="en-US" altLang="zh-CN" b="1" i="1" dirty="0">
                <a:solidFill>
                  <a:srgbClr val="000000"/>
                </a:solidFill>
                <a:latin typeface="Times new roman"/>
              </a:rPr>
              <a:t> Lu, </a:t>
            </a:r>
            <a:r>
              <a:rPr lang="en-US" altLang="zh-CN" b="1" i="1" dirty="0" err="1">
                <a:solidFill>
                  <a:srgbClr val="000000"/>
                </a:solidFill>
                <a:latin typeface="Times new roman"/>
              </a:rPr>
              <a:t>Hao</a:t>
            </a:r>
            <a:r>
              <a:rPr lang="en-US" altLang="zh-CN" b="1" i="1" dirty="0">
                <a:solidFill>
                  <a:srgbClr val="000000"/>
                </a:solidFill>
                <a:latin typeface="Times new roman"/>
              </a:rPr>
              <a:t> Su, </a:t>
            </a:r>
            <a:r>
              <a:rPr lang="en-US" altLang="zh-CN" b="1" i="1" dirty="0" err="1">
                <a:solidFill>
                  <a:srgbClr val="000000"/>
                </a:solidFill>
                <a:latin typeface="Times new roman"/>
              </a:rPr>
              <a:t>Yonglu</a:t>
            </a:r>
            <a:r>
              <a:rPr lang="en-US" altLang="zh-CN" b="1" i="1" dirty="0">
                <a:solidFill>
                  <a:srgbClr val="000000"/>
                </a:solidFill>
                <a:latin typeface="Times new roman"/>
              </a:rPr>
              <a:t> Li, </a:t>
            </a:r>
            <a:r>
              <a:rPr lang="en-US" altLang="zh-CN" b="1" i="1" dirty="0" err="1">
                <a:solidFill>
                  <a:srgbClr val="000000"/>
                </a:solidFill>
                <a:latin typeface="Times new roman"/>
              </a:rPr>
              <a:t>Yongyi</a:t>
            </a:r>
            <a:r>
              <a:rPr lang="en-US" altLang="zh-CN" b="1" i="1" dirty="0">
                <a:solidFill>
                  <a:srgbClr val="000000"/>
                </a:solidFill>
                <a:latin typeface="Times new roman"/>
              </a:rPr>
              <a:t> Lu, Li Yi, Chi-Keung Tang, Leonidas J. </a:t>
            </a:r>
            <a:r>
              <a:rPr lang="en-US" altLang="zh-CN" b="1" i="1" dirty="0" err="1">
                <a:solidFill>
                  <a:srgbClr val="000000"/>
                </a:solidFill>
                <a:latin typeface="Times new roman"/>
              </a:rPr>
              <a:t>Guibas</a:t>
            </a:r>
            <a:r>
              <a:rPr lang="en-US" altLang="zh-CN" dirty="0">
                <a:solidFill>
                  <a:srgbClr val="000000"/>
                </a:solidFill>
                <a:ea typeface="宋体" panose="02010600030101010101" pitchFamily="2" charset="-122"/>
              </a:rPr>
              <a:t>. </a:t>
            </a:r>
            <a:r>
              <a:rPr lang="en-US" altLang="zh-CN" b="1" dirty="0">
                <a:solidFill>
                  <a:srgbClr val="000000"/>
                </a:solidFill>
                <a:ea typeface="宋体" panose="02010600030101010101" pitchFamily="2" charset="-122"/>
              </a:rPr>
              <a:t>Beyond Holistic Object Recognition: Enriching Image Understanding With Part States</a:t>
            </a:r>
            <a:r>
              <a:rPr lang="en-US" altLang="zh-CN" dirty="0">
                <a:solidFill>
                  <a:srgbClr val="000000"/>
                </a:solidFill>
                <a:ea typeface="宋体" panose="02010600030101010101" pitchFamily="2" charset="-122"/>
              </a:rPr>
              <a:t>. CVPR2018.</a:t>
            </a:r>
          </a:p>
        </p:txBody>
      </p:sp>
      <p:sp>
        <p:nvSpPr>
          <p:cNvPr id="6" name="内容占位符 1">
            <a:extLst>
              <a:ext uri="{FF2B5EF4-FFF2-40B4-BE49-F238E27FC236}">
                <a16:creationId xmlns:a16="http://schemas.microsoft.com/office/drawing/2014/main" id="{411192C1-FD61-4789-B4F1-6FA5184DE63F}"/>
              </a:ext>
            </a:extLst>
          </p:cNvPr>
          <p:cNvSpPr txBox="1">
            <a:spLocks/>
          </p:cNvSpPr>
          <p:nvPr/>
        </p:nvSpPr>
        <p:spPr bwMode="auto">
          <a:xfrm>
            <a:off x="340217" y="1584209"/>
            <a:ext cx="9560650" cy="1052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a:t>RGB</a:t>
            </a:r>
            <a:r>
              <a:rPr lang="zh-CN" altLang="en-US" sz="1800" b="0" dirty="0"/>
              <a:t>图像</a:t>
            </a:r>
            <a:endParaRPr lang="en-US" altLang="zh-CN" sz="1800" b="0" dirty="0"/>
          </a:p>
          <a:p>
            <a:r>
              <a:rPr lang="zh-CN" altLang="en-US" sz="1800" b="0" dirty="0"/>
              <a:t>输出 ：对应的部件级语义分割和</a:t>
            </a:r>
            <a:r>
              <a:rPr lang="en-US" altLang="zh-CN" sz="1800" b="0" dirty="0"/>
              <a:t>part state</a:t>
            </a:r>
            <a:r>
              <a:rPr lang="zh-CN" altLang="en-US" sz="1800" b="0" dirty="0"/>
              <a:t>预测结果</a:t>
            </a:r>
          </a:p>
          <a:p>
            <a:r>
              <a:rPr lang="zh-CN" altLang="en-US" sz="1800" b="0" dirty="0"/>
              <a:t>数据集：</a:t>
            </a:r>
            <a:r>
              <a:rPr lang="en-US" altLang="zh-CN" sz="1800" b="0" dirty="0"/>
              <a:t>PASCAL VOC 2010 Part State Dataset</a:t>
            </a:r>
            <a:endParaRPr lang="zh-CN" altLang="en-US" sz="1800" b="0" dirty="0">
              <a:solidFill>
                <a:srgbClr val="C00000"/>
              </a:solidFill>
            </a:endParaRPr>
          </a:p>
          <a:p>
            <a:endParaRPr lang="en-US" altLang="zh-CN" sz="2000" dirty="0"/>
          </a:p>
        </p:txBody>
      </p:sp>
      <p:pic>
        <p:nvPicPr>
          <p:cNvPr id="9" name="图片 8">
            <a:extLst>
              <a:ext uri="{FF2B5EF4-FFF2-40B4-BE49-F238E27FC236}">
                <a16:creationId xmlns:a16="http://schemas.microsoft.com/office/drawing/2014/main" id="{74BF4B72-29F3-4E26-BC10-E8FCF88C2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5" y="2852936"/>
            <a:ext cx="11212490" cy="2924583"/>
          </a:xfrm>
          <a:prstGeom prst="rect">
            <a:avLst/>
          </a:prstGeom>
        </p:spPr>
      </p:pic>
    </p:spTree>
    <p:extLst>
      <p:ext uri="{BB962C8B-B14F-4D97-AF65-F5344CB8AC3E}">
        <p14:creationId xmlns:p14="http://schemas.microsoft.com/office/powerpoint/2010/main" val="3513645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E815761F-5E09-4828-A698-506B0B96B868}"/>
              </a:ext>
            </a:extLst>
          </p:cNvPr>
          <p:cNvSpPr>
            <a:spLocks noGrp="1"/>
          </p:cNvSpPr>
          <p:nvPr>
            <p:ph type="title"/>
          </p:nvPr>
        </p:nvSpPr>
        <p:spPr>
          <a:xfrm>
            <a:off x="321737" y="74537"/>
            <a:ext cx="11501967" cy="642937"/>
          </a:xfrm>
        </p:spPr>
        <p:txBody>
          <a:bodyPr/>
          <a:lstStyle/>
          <a:p>
            <a:r>
              <a:rPr lang="en-US" altLang="zh-CN" dirty="0"/>
              <a:t>Related  work</a:t>
            </a:r>
            <a:endParaRPr lang="zh-CN" altLang="en-US" dirty="0"/>
          </a:p>
        </p:txBody>
      </p:sp>
      <p:sp>
        <p:nvSpPr>
          <p:cNvPr id="5" name="矩形 4">
            <a:extLst>
              <a:ext uri="{FF2B5EF4-FFF2-40B4-BE49-F238E27FC236}">
                <a16:creationId xmlns:a16="http://schemas.microsoft.com/office/drawing/2014/main" id="{3611CB71-716F-4781-B923-31086A6DFF85}"/>
              </a:ext>
            </a:extLst>
          </p:cNvPr>
          <p:cNvSpPr/>
          <p:nvPr/>
        </p:nvSpPr>
        <p:spPr>
          <a:xfrm>
            <a:off x="119336" y="6383353"/>
            <a:ext cx="10945216" cy="400110"/>
          </a:xfrm>
          <a:prstGeom prst="rect">
            <a:avLst/>
          </a:prstGeom>
          <a:solidFill>
            <a:schemeClr val="bg1"/>
          </a:solidFill>
        </p:spPr>
        <p:txBody>
          <a:bodyPr wrap="square">
            <a:spAutoFit/>
          </a:bodyPr>
          <a:lstStyle/>
          <a:p>
            <a:r>
              <a:rPr lang="en-US" altLang="zh-CN" sz="2000" dirty="0"/>
              <a:t>Y. Xiang and S. Savarese. Estimating the aspect layout </a:t>
            </a:r>
            <a:r>
              <a:rPr lang="en-US" altLang="zh-CN" sz="2000" dirty="0" err="1"/>
              <a:t>ofobject</a:t>
            </a:r>
            <a:r>
              <a:rPr lang="en-US" altLang="zh-CN" sz="2000" dirty="0"/>
              <a:t> categories. In CVPR, 2012. </a:t>
            </a:r>
          </a:p>
        </p:txBody>
      </p:sp>
      <p:pic>
        <p:nvPicPr>
          <p:cNvPr id="7" name="图片 6">
            <a:extLst>
              <a:ext uri="{FF2B5EF4-FFF2-40B4-BE49-F238E27FC236}">
                <a16:creationId xmlns:a16="http://schemas.microsoft.com/office/drawing/2014/main" id="{903C5D73-AF6A-4E3E-B4A5-C25326355D34}"/>
              </a:ext>
            </a:extLst>
          </p:cNvPr>
          <p:cNvPicPr>
            <a:picLocks noChangeAspect="1"/>
          </p:cNvPicPr>
          <p:nvPr/>
        </p:nvPicPr>
        <p:blipFill rotWithShape="1">
          <a:blip r:embed="rId3">
            <a:extLst>
              <a:ext uri="{28A0092B-C50C-407E-A947-70E740481C1C}">
                <a14:useLocalDpi xmlns:a14="http://schemas.microsoft.com/office/drawing/2010/main" val="0"/>
              </a:ext>
            </a:extLst>
          </a:blip>
          <a:srcRect t="4507"/>
          <a:stretch/>
        </p:blipFill>
        <p:spPr>
          <a:xfrm>
            <a:off x="1415480" y="3757546"/>
            <a:ext cx="5588874" cy="2043951"/>
          </a:xfrm>
          <a:prstGeom prst="rect">
            <a:avLst/>
          </a:prstGeom>
        </p:spPr>
      </p:pic>
      <p:sp>
        <p:nvSpPr>
          <p:cNvPr id="8" name="矩形 7">
            <a:extLst>
              <a:ext uri="{FF2B5EF4-FFF2-40B4-BE49-F238E27FC236}">
                <a16:creationId xmlns:a16="http://schemas.microsoft.com/office/drawing/2014/main" id="{9EBA98EF-E3AE-43B1-B0AC-799BCF9D77E6}"/>
              </a:ext>
            </a:extLst>
          </p:cNvPr>
          <p:cNvSpPr/>
          <p:nvPr/>
        </p:nvSpPr>
        <p:spPr>
          <a:xfrm>
            <a:off x="340216" y="1015517"/>
            <a:ext cx="11732447" cy="646331"/>
          </a:xfrm>
          <a:prstGeom prst="rect">
            <a:avLst/>
          </a:prstGeom>
        </p:spPr>
        <p:txBody>
          <a:bodyPr wrap="square">
            <a:spAutoFit/>
          </a:bodyPr>
          <a:lstStyle/>
          <a:p>
            <a:r>
              <a:rPr lang="zh-CN" altLang="en-US" dirty="0"/>
              <a:t>本文从单幅图像检测对象类别，计算</a:t>
            </a:r>
            <a:r>
              <a:rPr lang="en-US" altLang="zh-CN" dirty="0"/>
              <a:t>3D pose</a:t>
            </a:r>
            <a:r>
              <a:rPr lang="zh-CN" altLang="en-US" dirty="0"/>
              <a:t>，估计物体的</a:t>
            </a:r>
            <a:r>
              <a:rPr lang="en-US" altLang="zh-CN" dirty="0"/>
              <a:t>3D aspect layout</a:t>
            </a:r>
            <a:r>
              <a:rPr lang="zh-CN" altLang="en-US" dirty="0"/>
              <a:t>。本文中的</a:t>
            </a:r>
            <a:r>
              <a:rPr lang="en-US" altLang="zh-CN" dirty="0"/>
              <a:t>part</a:t>
            </a:r>
            <a:r>
              <a:rPr lang="zh-CN" altLang="en-US" dirty="0"/>
              <a:t>是具有几何和拓扑相关性的部件。</a:t>
            </a:r>
          </a:p>
        </p:txBody>
      </p:sp>
      <p:sp>
        <p:nvSpPr>
          <p:cNvPr id="9" name="内容占位符 1">
            <a:extLst>
              <a:ext uri="{FF2B5EF4-FFF2-40B4-BE49-F238E27FC236}">
                <a16:creationId xmlns:a16="http://schemas.microsoft.com/office/drawing/2014/main" id="{E84026DA-099C-40AC-A357-6D4DA0E72924}"/>
              </a:ext>
            </a:extLst>
          </p:cNvPr>
          <p:cNvSpPr txBox="1">
            <a:spLocks/>
          </p:cNvSpPr>
          <p:nvPr/>
        </p:nvSpPr>
        <p:spPr bwMode="auto">
          <a:xfrm>
            <a:off x="340216" y="1739289"/>
            <a:ext cx="11128634" cy="1185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a:t>RGB</a:t>
            </a:r>
            <a:r>
              <a:rPr lang="zh-CN" altLang="en-US" sz="1800" b="0" dirty="0"/>
              <a:t>图像</a:t>
            </a:r>
            <a:endParaRPr lang="en-US" altLang="zh-CN" sz="1800" b="0" dirty="0"/>
          </a:p>
          <a:p>
            <a:r>
              <a:rPr lang="zh-CN" altLang="en-US" sz="1800" b="0" dirty="0"/>
              <a:t>输出 ：</a:t>
            </a:r>
            <a:r>
              <a:rPr lang="en-US" altLang="zh-CN" b="0" dirty="0"/>
              <a:t>bounding box,  viewpoint </a:t>
            </a:r>
            <a:r>
              <a:rPr lang="zh-CN" altLang="en-US" b="0" dirty="0"/>
              <a:t>，</a:t>
            </a:r>
            <a:r>
              <a:rPr lang="en-US" altLang="zh-CN" b="0" dirty="0"/>
              <a:t> aspect parts either located by a quadrilateral or    determined as self-occluded.</a:t>
            </a:r>
            <a:endParaRPr lang="zh-CN" altLang="en-US" sz="1800" b="0" dirty="0"/>
          </a:p>
        </p:txBody>
      </p:sp>
      <p:sp>
        <p:nvSpPr>
          <p:cNvPr id="10" name="矩形 9">
            <a:extLst>
              <a:ext uri="{FF2B5EF4-FFF2-40B4-BE49-F238E27FC236}">
                <a16:creationId xmlns:a16="http://schemas.microsoft.com/office/drawing/2014/main" id="{00AEC34C-7D19-41BB-8BC8-CE3A2B4B6802}"/>
              </a:ext>
            </a:extLst>
          </p:cNvPr>
          <p:cNvSpPr/>
          <p:nvPr/>
        </p:nvSpPr>
        <p:spPr>
          <a:xfrm>
            <a:off x="321737" y="2896347"/>
            <a:ext cx="6096000" cy="369332"/>
          </a:xfrm>
          <a:prstGeom prst="rect">
            <a:avLst/>
          </a:prstGeom>
        </p:spPr>
        <p:txBody>
          <a:bodyPr>
            <a:spAutoFit/>
          </a:bodyPr>
          <a:lstStyle/>
          <a:p>
            <a:r>
              <a:rPr lang="zh-CN" altLang="en-US" dirty="0"/>
              <a:t>数据集：</a:t>
            </a:r>
            <a:r>
              <a:rPr lang="en-US" altLang="zh-CN" dirty="0"/>
              <a:t>3DObject</a:t>
            </a:r>
            <a:r>
              <a:rPr lang="zh-CN" altLang="en-US" dirty="0"/>
              <a:t>、</a:t>
            </a:r>
            <a:r>
              <a:rPr lang="en-US" altLang="zh-CN" dirty="0"/>
              <a:t>VOC2006 Car</a:t>
            </a:r>
            <a:r>
              <a:rPr lang="zh-CN" altLang="en-US" dirty="0"/>
              <a:t>、</a:t>
            </a:r>
            <a:r>
              <a:rPr lang="en-US" altLang="zh-CN" dirty="0"/>
              <a:t>EPFL Car</a:t>
            </a:r>
            <a:r>
              <a:rPr lang="zh-CN" altLang="en-US" dirty="0"/>
              <a:t>，</a:t>
            </a:r>
            <a:r>
              <a:rPr lang="en-US" altLang="zh-CN" dirty="0"/>
              <a:t>ImageNet</a:t>
            </a:r>
            <a:endParaRPr lang="zh-CN" altLang="en-US" dirty="0"/>
          </a:p>
        </p:txBody>
      </p:sp>
      <p:pic>
        <p:nvPicPr>
          <p:cNvPr id="12" name="图片 11">
            <a:extLst>
              <a:ext uri="{FF2B5EF4-FFF2-40B4-BE49-F238E27FC236}">
                <a16:creationId xmlns:a16="http://schemas.microsoft.com/office/drawing/2014/main" id="{1EAC6437-FA11-44F1-87EC-0B9D0C04B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6825" y="2834625"/>
            <a:ext cx="4473438" cy="3548728"/>
          </a:xfrm>
          <a:prstGeom prst="rect">
            <a:avLst/>
          </a:prstGeom>
        </p:spPr>
      </p:pic>
    </p:spTree>
    <p:extLst>
      <p:ext uri="{BB962C8B-B14F-4D97-AF65-F5344CB8AC3E}">
        <p14:creationId xmlns:p14="http://schemas.microsoft.com/office/powerpoint/2010/main" val="2197397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263352" y="896455"/>
            <a:ext cx="8640000" cy="565697"/>
          </a:xfrm>
        </p:spPr>
        <p:txBody>
          <a:bodyPr/>
          <a:lstStyle/>
          <a:p>
            <a:pPr marL="0" indent="0" eaLnBrk="1" hangingPunct="1">
              <a:buNone/>
            </a:pPr>
            <a:r>
              <a:rPr lang="zh-CN" altLang="en-US" sz="2000" b="0" dirty="0">
                <a:latin typeface="+mn-lt"/>
                <a:ea typeface="+mj-ea"/>
              </a:rPr>
              <a:t>输入</a:t>
            </a:r>
            <a:r>
              <a:rPr lang="en-US" altLang="zh-CN" sz="2000" b="0" dirty="0" err="1">
                <a:latin typeface="+mn-lt"/>
                <a:ea typeface="+mj-ea"/>
              </a:rPr>
              <a:t>rgb</a:t>
            </a:r>
            <a:r>
              <a:rPr lang="zh-CN" altLang="en-US" sz="2000" b="0" dirty="0">
                <a:latin typeface="+mn-lt"/>
                <a:ea typeface="+mj-ea"/>
              </a:rPr>
              <a:t>图像，划分出图像中所有的人和物。</a:t>
            </a:r>
          </a:p>
        </p:txBody>
      </p:sp>
      <p:sp>
        <p:nvSpPr>
          <p:cNvPr id="5" name="文本框 4">
            <a:extLst>
              <a:ext uri="{FF2B5EF4-FFF2-40B4-BE49-F238E27FC236}">
                <a16:creationId xmlns:a16="http://schemas.microsoft.com/office/drawing/2014/main" id="{6988109F-9ABA-492D-B955-7A9D57839AD7}"/>
              </a:ext>
            </a:extLst>
          </p:cNvPr>
          <p:cNvSpPr txBox="1"/>
          <p:nvPr/>
        </p:nvSpPr>
        <p:spPr>
          <a:xfrm>
            <a:off x="0" y="6427789"/>
            <a:ext cx="12192000" cy="369332"/>
          </a:xfrm>
          <a:prstGeom prst="rect">
            <a:avLst/>
          </a:prstGeom>
          <a:solidFill>
            <a:schemeClr val="bg1"/>
          </a:solidFill>
        </p:spPr>
        <p:txBody>
          <a:bodyPr wrap="square" rtlCol="0">
            <a:spAutoFit/>
          </a:bodyPr>
          <a:lstStyle/>
          <a:p>
            <a:pPr fontAlgn="base">
              <a:spcBef>
                <a:spcPct val="0"/>
              </a:spcBef>
              <a:spcAft>
                <a:spcPct val="0"/>
              </a:spcAft>
            </a:pPr>
            <a:r>
              <a:rPr lang="en-US" altLang="zh-CN" dirty="0" err="1">
                <a:solidFill>
                  <a:srgbClr val="000000"/>
                </a:solidFill>
                <a:ea typeface="宋体" panose="02010600030101010101" pitchFamily="2" charset="-122"/>
              </a:rPr>
              <a:t>Ronghang</a:t>
            </a:r>
            <a:r>
              <a:rPr lang="en-US" altLang="zh-CN" dirty="0">
                <a:solidFill>
                  <a:srgbClr val="000000"/>
                </a:solidFill>
                <a:ea typeface="宋体" panose="02010600030101010101" pitchFamily="2" charset="-122"/>
              </a:rPr>
              <a:t> Hu, </a:t>
            </a:r>
            <a:r>
              <a:rPr lang="en-US" altLang="zh-CN" dirty="0" err="1">
                <a:solidFill>
                  <a:srgbClr val="000000"/>
                </a:solidFill>
                <a:ea typeface="宋体" panose="02010600030101010101" pitchFamily="2" charset="-122"/>
              </a:rPr>
              <a:t>Piotr</a:t>
            </a:r>
            <a:r>
              <a:rPr lang="en-US" altLang="zh-CN" dirty="0">
                <a:solidFill>
                  <a:srgbClr val="000000"/>
                </a:solidFill>
                <a:ea typeface="宋体" panose="02010600030101010101" pitchFamily="2" charset="-122"/>
              </a:rPr>
              <a:t> </a:t>
            </a:r>
            <a:r>
              <a:rPr lang="en-US" altLang="zh-CN" dirty="0" err="1">
                <a:solidFill>
                  <a:srgbClr val="000000"/>
                </a:solidFill>
                <a:ea typeface="宋体" panose="02010600030101010101" pitchFamily="2" charset="-122"/>
              </a:rPr>
              <a:t>Dollár</a:t>
            </a:r>
            <a:r>
              <a:rPr lang="en-US" altLang="zh-CN" dirty="0">
                <a:solidFill>
                  <a:srgbClr val="000000"/>
                </a:solidFill>
                <a:ea typeface="宋体" panose="02010600030101010101" pitchFamily="2" charset="-122"/>
              </a:rPr>
              <a:t>, </a:t>
            </a:r>
            <a:r>
              <a:rPr lang="en-US" altLang="zh-CN" dirty="0" err="1">
                <a:solidFill>
                  <a:srgbClr val="000000"/>
                </a:solidFill>
                <a:ea typeface="宋体" panose="02010600030101010101" pitchFamily="2" charset="-122"/>
              </a:rPr>
              <a:t>Kaiming</a:t>
            </a:r>
            <a:r>
              <a:rPr lang="en-US" altLang="zh-CN" dirty="0">
                <a:solidFill>
                  <a:srgbClr val="000000"/>
                </a:solidFill>
                <a:ea typeface="宋体" panose="02010600030101010101" pitchFamily="2" charset="-122"/>
              </a:rPr>
              <a:t> He, Trevor Darrell, Ross </a:t>
            </a:r>
            <a:r>
              <a:rPr lang="en-US" altLang="zh-CN" dirty="0" err="1">
                <a:solidFill>
                  <a:srgbClr val="000000"/>
                </a:solidFill>
                <a:ea typeface="宋体" panose="02010600030101010101" pitchFamily="2" charset="-122"/>
              </a:rPr>
              <a:t>Girshick</a:t>
            </a:r>
            <a:r>
              <a:rPr lang="en-US" altLang="zh-CN" dirty="0">
                <a:solidFill>
                  <a:srgbClr val="000000"/>
                </a:solidFill>
                <a:ea typeface="宋体" panose="02010600030101010101" pitchFamily="2" charset="-122"/>
              </a:rPr>
              <a:t>. </a:t>
            </a:r>
            <a:r>
              <a:rPr lang="en-US" altLang="zh-CN" b="1" dirty="0">
                <a:solidFill>
                  <a:srgbClr val="000000"/>
                </a:solidFill>
                <a:ea typeface="宋体" panose="02010600030101010101" pitchFamily="2" charset="-122"/>
              </a:rPr>
              <a:t>Learning to Segment Every Thing</a:t>
            </a:r>
            <a:r>
              <a:rPr lang="en-US" altLang="zh-CN" dirty="0">
                <a:solidFill>
                  <a:srgbClr val="000000"/>
                </a:solidFill>
                <a:ea typeface="宋体" panose="02010600030101010101" pitchFamily="2" charset="-122"/>
              </a:rPr>
              <a:t>. CVPR2018.</a:t>
            </a:r>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276877" y="96496"/>
            <a:ext cx="8626475" cy="642937"/>
          </a:xfrm>
        </p:spPr>
        <p:txBody>
          <a:bodyPr/>
          <a:lstStyle/>
          <a:p>
            <a:r>
              <a:rPr lang="en-US" altLang="zh-CN" dirty="0"/>
              <a:t>Related work</a:t>
            </a:r>
            <a:endParaRPr lang="zh-CN" altLang="en-US" dirty="0"/>
          </a:p>
        </p:txBody>
      </p:sp>
      <p:pic>
        <p:nvPicPr>
          <p:cNvPr id="8194" name="Picture 2" descr="C:\Users\A\Desktop\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660" y="2816507"/>
            <a:ext cx="8534401" cy="3248025"/>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1">
            <a:extLst>
              <a:ext uri="{FF2B5EF4-FFF2-40B4-BE49-F238E27FC236}">
                <a16:creationId xmlns:a16="http://schemas.microsoft.com/office/drawing/2014/main" id="{A913FAA9-AE79-4A45-BFCD-6A3EE4B5F297}"/>
              </a:ext>
            </a:extLst>
          </p:cNvPr>
          <p:cNvSpPr txBox="1">
            <a:spLocks/>
          </p:cNvSpPr>
          <p:nvPr/>
        </p:nvSpPr>
        <p:spPr bwMode="auto">
          <a:xfrm>
            <a:off x="263352" y="1578260"/>
            <a:ext cx="6695073" cy="10310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err="1"/>
              <a:t>rgb</a:t>
            </a:r>
            <a:r>
              <a:rPr lang="zh-CN" altLang="en-US" sz="1800" b="0" dirty="0"/>
              <a:t>图像</a:t>
            </a:r>
            <a:endParaRPr lang="en-US" altLang="zh-CN" sz="1800" b="0" dirty="0"/>
          </a:p>
          <a:p>
            <a:r>
              <a:rPr lang="zh-CN" altLang="en-US" sz="1800" b="0" dirty="0"/>
              <a:t>输出 ：划分出图像中所有的对象（包围盒、轮廓、类别）</a:t>
            </a:r>
          </a:p>
          <a:p>
            <a:r>
              <a:rPr lang="zh-CN" altLang="en-US" sz="1800" b="0" dirty="0"/>
              <a:t>数据集 ：</a:t>
            </a:r>
            <a:r>
              <a:rPr lang="en-US" altLang="zh-CN" sz="1800" b="0" dirty="0"/>
              <a:t>COCO       </a:t>
            </a:r>
            <a:r>
              <a:rPr lang="zh-CN" altLang="en-US" sz="1800" b="0" dirty="0"/>
              <a:t>使用的模型：</a:t>
            </a:r>
            <a:r>
              <a:rPr lang="en-US" altLang="zh-CN" sz="1800" b="0" dirty="0"/>
              <a:t> Mask R-CNN</a:t>
            </a:r>
            <a:endParaRPr lang="zh-CN" altLang="en-US" sz="1800" b="0" dirty="0">
              <a:solidFill>
                <a:srgbClr val="C00000"/>
              </a:solidFill>
            </a:endParaRPr>
          </a:p>
          <a:p>
            <a:endParaRPr lang="en-US" altLang="zh-CN" sz="2000" dirty="0"/>
          </a:p>
        </p:txBody>
      </p:sp>
    </p:spTree>
    <p:extLst>
      <p:ext uri="{BB962C8B-B14F-4D97-AF65-F5344CB8AC3E}">
        <p14:creationId xmlns:p14="http://schemas.microsoft.com/office/powerpoint/2010/main" val="405463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335360" y="1007050"/>
            <a:ext cx="8640000" cy="565697"/>
          </a:xfrm>
        </p:spPr>
        <p:txBody>
          <a:bodyPr/>
          <a:lstStyle/>
          <a:p>
            <a:pPr marL="0" indent="0" eaLnBrk="1" hangingPunct="1">
              <a:buNone/>
            </a:pPr>
            <a:r>
              <a:rPr lang="zh-CN" altLang="en-US" sz="2000" b="0" dirty="0">
                <a:latin typeface="+mn-lt"/>
                <a:ea typeface="+mj-ea"/>
              </a:rPr>
              <a:t>输入</a:t>
            </a:r>
            <a:r>
              <a:rPr lang="en-US" altLang="zh-CN" sz="2000" b="0" dirty="0" err="1">
                <a:latin typeface="+mn-lt"/>
                <a:ea typeface="+mj-ea"/>
              </a:rPr>
              <a:t>rgb</a:t>
            </a:r>
            <a:r>
              <a:rPr lang="zh-CN" altLang="en-US" sz="2000" b="0" dirty="0">
                <a:latin typeface="+mn-lt"/>
                <a:ea typeface="+mj-ea"/>
              </a:rPr>
              <a:t>图像，给检索图像中物体对应的三维模型，给出该模型的位姿估计并将三维模型与图像中的物体对齐。</a:t>
            </a:r>
          </a:p>
        </p:txBody>
      </p:sp>
      <p:sp>
        <p:nvSpPr>
          <p:cNvPr id="5" name="文本框 4">
            <a:extLst>
              <a:ext uri="{FF2B5EF4-FFF2-40B4-BE49-F238E27FC236}">
                <a16:creationId xmlns:a16="http://schemas.microsoft.com/office/drawing/2014/main" id="{6988109F-9ABA-492D-B955-7A9D57839AD7}"/>
              </a:ext>
            </a:extLst>
          </p:cNvPr>
          <p:cNvSpPr txBox="1"/>
          <p:nvPr/>
        </p:nvSpPr>
        <p:spPr>
          <a:xfrm>
            <a:off x="23394" y="6203202"/>
            <a:ext cx="12192000" cy="646331"/>
          </a:xfrm>
          <a:prstGeom prst="rect">
            <a:avLst/>
          </a:prstGeom>
          <a:solidFill>
            <a:schemeClr val="bg1"/>
          </a:solidFill>
        </p:spPr>
        <p:txBody>
          <a:bodyPr wrap="square" rtlCol="0">
            <a:spAutoFit/>
          </a:bodyPr>
          <a:lstStyle/>
          <a:p>
            <a:pPr fontAlgn="base">
              <a:spcBef>
                <a:spcPct val="0"/>
              </a:spcBef>
              <a:spcAft>
                <a:spcPct val="0"/>
              </a:spcAft>
            </a:pPr>
            <a:r>
              <a:rPr lang="en-US" altLang="zh-CN" dirty="0" err="1">
                <a:solidFill>
                  <a:srgbClr val="000000"/>
                </a:solidFill>
                <a:ea typeface="宋体" panose="02010600030101010101" pitchFamily="2" charset="-122"/>
              </a:rPr>
              <a:t>Xingyuan</a:t>
            </a:r>
            <a:r>
              <a:rPr lang="en-US" altLang="zh-CN" dirty="0">
                <a:solidFill>
                  <a:srgbClr val="000000"/>
                </a:solidFill>
                <a:ea typeface="宋体" panose="02010600030101010101" pitchFamily="2" charset="-122"/>
              </a:rPr>
              <a:t> Sun, </a:t>
            </a:r>
            <a:r>
              <a:rPr lang="en-US" altLang="zh-CN" dirty="0" err="1">
                <a:solidFill>
                  <a:srgbClr val="000000"/>
                </a:solidFill>
                <a:ea typeface="宋体" panose="02010600030101010101" pitchFamily="2" charset="-122"/>
              </a:rPr>
              <a:t>Jiajun</a:t>
            </a:r>
            <a:r>
              <a:rPr lang="en-US" altLang="zh-CN" dirty="0">
                <a:solidFill>
                  <a:srgbClr val="000000"/>
                </a:solidFill>
                <a:ea typeface="宋体" panose="02010600030101010101" pitchFamily="2" charset="-122"/>
              </a:rPr>
              <a:t> Wu, </a:t>
            </a:r>
            <a:r>
              <a:rPr lang="en-US" altLang="zh-CN" dirty="0" err="1">
                <a:solidFill>
                  <a:srgbClr val="000000"/>
                </a:solidFill>
                <a:ea typeface="宋体" panose="02010600030101010101" pitchFamily="2" charset="-122"/>
              </a:rPr>
              <a:t>Xiuming</a:t>
            </a:r>
            <a:r>
              <a:rPr lang="en-US" altLang="zh-CN" dirty="0">
                <a:solidFill>
                  <a:srgbClr val="000000"/>
                </a:solidFill>
                <a:ea typeface="宋体" panose="02010600030101010101" pitchFamily="2" charset="-122"/>
              </a:rPr>
              <a:t> Zhang, </a:t>
            </a:r>
            <a:r>
              <a:rPr lang="en-US" altLang="zh-CN" dirty="0" err="1">
                <a:solidFill>
                  <a:srgbClr val="000000"/>
                </a:solidFill>
                <a:ea typeface="宋体" panose="02010600030101010101" pitchFamily="2" charset="-122"/>
              </a:rPr>
              <a:t>Zhoutong</a:t>
            </a:r>
            <a:r>
              <a:rPr lang="en-US" altLang="zh-CN" dirty="0">
                <a:solidFill>
                  <a:srgbClr val="000000"/>
                </a:solidFill>
                <a:ea typeface="宋体" panose="02010600030101010101" pitchFamily="2" charset="-122"/>
              </a:rPr>
              <a:t> Zhang, </a:t>
            </a:r>
            <a:r>
              <a:rPr lang="en-US" altLang="zh-CN" dirty="0" err="1">
                <a:solidFill>
                  <a:srgbClr val="000000"/>
                </a:solidFill>
                <a:ea typeface="宋体" panose="02010600030101010101" pitchFamily="2" charset="-122"/>
              </a:rPr>
              <a:t>Chengkai</a:t>
            </a:r>
            <a:r>
              <a:rPr lang="en-US" altLang="zh-CN" dirty="0">
                <a:solidFill>
                  <a:srgbClr val="000000"/>
                </a:solidFill>
                <a:ea typeface="宋体" panose="02010600030101010101" pitchFamily="2" charset="-122"/>
              </a:rPr>
              <a:t> Zhang, </a:t>
            </a:r>
            <a:r>
              <a:rPr lang="en-US" altLang="zh-CN" dirty="0" err="1">
                <a:solidFill>
                  <a:srgbClr val="000000"/>
                </a:solidFill>
                <a:ea typeface="宋体" panose="02010600030101010101" pitchFamily="2" charset="-122"/>
              </a:rPr>
              <a:t>Tianfan</a:t>
            </a:r>
            <a:r>
              <a:rPr lang="en-US" altLang="zh-CN" dirty="0">
                <a:solidFill>
                  <a:srgbClr val="000000"/>
                </a:solidFill>
                <a:ea typeface="宋体" panose="02010600030101010101" pitchFamily="2" charset="-122"/>
              </a:rPr>
              <a:t> </a:t>
            </a:r>
            <a:r>
              <a:rPr lang="en-US" altLang="zh-CN" dirty="0" err="1">
                <a:solidFill>
                  <a:srgbClr val="000000"/>
                </a:solidFill>
                <a:ea typeface="宋体" panose="02010600030101010101" pitchFamily="2" charset="-122"/>
              </a:rPr>
              <a:t>Xue</a:t>
            </a:r>
            <a:r>
              <a:rPr lang="en-US" altLang="zh-CN" dirty="0">
                <a:solidFill>
                  <a:srgbClr val="000000"/>
                </a:solidFill>
                <a:ea typeface="宋体" panose="02010600030101010101" pitchFamily="2" charset="-122"/>
              </a:rPr>
              <a:t>, Joshua B. </a:t>
            </a:r>
            <a:r>
              <a:rPr lang="en-US" altLang="zh-CN" dirty="0" err="1">
                <a:solidFill>
                  <a:srgbClr val="000000"/>
                </a:solidFill>
                <a:ea typeface="宋体" panose="02010600030101010101" pitchFamily="2" charset="-122"/>
              </a:rPr>
              <a:t>Tenenbaum</a:t>
            </a:r>
            <a:r>
              <a:rPr lang="en-US" altLang="zh-CN" dirty="0">
                <a:solidFill>
                  <a:srgbClr val="000000"/>
                </a:solidFill>
                <a:ea typeface="宋体" panose="02010600030101010101" pitchFamily="2" charset="-122"/>
              </a:rPr>
              <a:t>, William T. Freeman. </a:t>
            </a:r>
            <a:r>
              <a:rPr lang="en-US" altLang="zh-CN" b="1" dirty="0">
                <a:solidFill>
                  <a:srgbClr val="000000"/>
                </a:solidFill>
                <a:ea typeface="宋体" panose="02010600030101010101" pitchFamily="2" charset="-122"/>
              </a:rPr>
              <a:t>Pix3D: Dataset and Methods for Single-Image 3D Shape Modeling</a:t>
            </a:r>
            <a:r>
              <a:rPr lang="en-US" altLang="zh-CN" dirty="0">
                <a:solidFill>
                  <a:srgbClr val="000000"/>
                </a:solidFill>
                <a:ea typeface="宋体" panose="02010600030101010101" pitchFamily="2" charset="-122"/>
              </a:rPr>
              <a:t>. CVPR2018.</a:t>
            </a:r>
          </a:p>
        </p:txBody>
      </p:sp>
      <p:sp>
        <p:nvSpPr>
          <p:cNvPr id="6" name="内容占位符 1">
            <a:extLst>
              <a:ext uri="{FF2B5EF4-FFF2-40B4-BE49-F238E27FC236}">
                <a16:creationId xmlns:a16="http://schemas.microsoft.com/office/drawing/2014/main" id="{10D9200F-D84B-49F3-A3DD-48339B34AC1E}"/>
              </a:ext>
            </a:extLst>
          </p:cNvPr>
          <p:cNvSpPr txBox="1">
            <a:spLocks/>
          </p:cNvSpPr>
          <p:nvPr/>
        </p:nvSpPr>
        <p:spPr bwMode="auto">
          <a:xfrm>
            <a:off x="335360" y="1917061"/>
            <a:ext cx="6695073" cy="81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err="1"/>
              <a:t>rgb</a:t>
            </a:r>
            <a:r>
              <a:rPr lang="zh-CN" altLang="en-US" sz="1800" b="0" dirty="0"/>
              <a:t>图像</a:t>
            </a:r>
            <a:endParaRPr lang="en-US" altLang="zh-CN" sz="1800" b="0" dirty="0"/>
          </a:p>
          <a:p>
            <a:r>
              <a:rPr lang="zh-CN" altLang="en-US" sz="1800" b="0" dirty="0"/>
              <a:t>输出 ：检索物体对应三维模型并将其对齐           </a:t>
            </a:r>
            <a:endParaRPr lang="en-US" altLang="zh-CN" sz="1800" b="0" dirty="0"/>
          </a:p>
          <a:p>
            <a:r>
              <a:rPr lang="zh-CN" altLang="en-US" sz="1800" b="0" dirty="0"/>
              <a:t>数据集：</a:t>
            </a:r>
            <a:r>
              <a:rPr lang="en-US" altLang="zh-CN" sz="1800" b="0" dirty="0"/>
              <a:t>Pix3d</a:t>
            </a:r>
            <a:endParaRPr lang="zh-CN" altLang="en-US" sz="1800" b="0" dirty="0"/>
          </a:p>
          <a:p>
            <a:endParaRPr lang="zh-CN" altLang="en-US" sz="1800" b="0" dirty="0">
              <a:solidFill>
                <a:srgbClr val="C00000"/>
              </a:solidFill>
            </a:endParaRPr>
          </a:p>
          <a:p>
            <a:endParaRPr lang="en-US" altLang="zh-CN" sz="2000" dirty="0"/>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303784" y="137389"/>
            <a:ext cx="8626475" cy="642937"/>
          </a:xfrm>
        </p:spPr>
        <p:txBody>
          <a:bodyPr/>
          <a:lstStyle/>
          <a:p>
            <a:r>
              <a:rPr lang="en-US" altLang="zh-CN" dirty="0"/>
              <a:t>Related work</a:t>
            </a:r>
            <a:endParaRPr lang="zh-CN" altLang="en-US" dirty="0"/>
          </a:p>
        </p:txBody>
      </p:sp>
      <p:pic>
        <p:nvPicPr>
          <p:cNvPr id="6146" name="Picture 2" descr="C:\Users\A\Desktop\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4" y="2916578"/>
            <a:ext cx="7479799" cy="3117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317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EA7C8A9-9149-4A5D-BC00-E3FE28078178}"/>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id="{BF2D8917-E8AB-42C2-BA28-79051C549971}"/>
              </a:ext>
            </a:extLst>
          </p:cNvPr>
          <p:cNvSpPr txBox="1"/>
          <p:nvPr/>
        </p:nvSpPr>
        <p:spPr>
          <a:xfrm>
            <a:off x="2548697" y="1772816"/>
            <a:ext cx="9266555" cy="3777444"/>
          </a:xfrm>
          <a:prstGeom prst="rect">
            <a:avLst/>
          </a:prstGeom>
          <a:noFill/>
        </p:spPr>
        <p:txBody>
          <a:bodyPr wrap="square" rtlCol="0">
            <a:spAutoFit/>
          </a:bodyPr>
          <a:lstStyle/>
          <a:p>
            <a:pPr>
              <a:lnSpc>
                <a:spcPct val="200000"/>
              </a:lnSpc>
            </a:pPr>
            <a:r>
              <a:rPr lang="en-US" altLang="zh-CN" sz="2800" b="1" dirty="0">
                <a:solidFill>
                  <a:srgbClr val="C00000"/>
                </a:solidFill>
                <a:latin typeface="+mj-lt"/>
              </a:rPr>
              <a:t> </a:t>
            </a:r>
            <a:r>
              <a:rPr lang="en-US" altLang="zh-CN" sz="2800" b="1" dirty="0">
                <a:solidFill>
                  <a:srgbClr val="C00000"/>
                </a:solidFill>
                <a:latin typeface="+mj-lt"/>
                <a:sym typeface="+mn-ea"/>
              </a:rPr>
              <a:t>3D Contact point</a:t>
            </a:r>
            <a:endParaRPr lang="en-US" altLang="zh-CN" sz="4400" b="1" dirty="0">
              <a:solidFill>
                <a:srgbClr val="C00000"/>
              </a:solidFill>
              <a:latin typeface="+mj-lt"/>
              <a:sym typeface="+mn-ea"/>
            </a:endParaRPr>
          </a:p>
          <a:p>
            <a:pPr>
              <a:lnSpc>
                <a:spcPct val="200000"/>
              </a:lnSpc>
            </a:pPr>
            <a:r>
              <a:rPr lang="en-US" altLang="zh-CN" sz="2800" b="1" dirty="0">
                <a:solidFill>
                  <a:schemeClr val="accent2"/>
                </a:solidFill>
                <a:latin typeface="+mj-lt"/>
              </a:rPr>
              <a:t> </a:t>
            </a:r>
            <a:r>
              <a:rPr lang="en-US" altLang="zh-CN" sz="4000" b="1" dirty="0">
                <a:solidFill>
                  <a:srgbClr val="C00000"/>
                </a:solidFill>
                <a:ea typeface="宋体" panose="02010600030101010101" pitchFamily="2" charset="-122"/>
              </a:rPr>
              <a:t>Human Pose </a:t>
            </a:r>
            <a:r>
              <a:rPr lang="en-US" altLang="zh-CN" sz="4000" b="1" dirty="0">
                <a:solidFill>
                  <a:srgbClr val="000000"/>
                </a:solidFill>
                <a:ea typeface="宋体" panose="02010600030101010101" pitchFamily="2" charset="-122"/>
              </a:rPr>
              <a:t>and </a:t>
            </a:r>
            <a:r>
              <a:rPr lang="en-US" altLang="zh-CN" sz="4000" b="1" dirty="0">
                <a:solidFill>
                  <a:srgbClr val="C00000"/>
                </a:solidFill>
                <a:ea typeface="宋体" panose="02010600030101010101" pitchFamily="2" charset="-122"/>
              </a:rPr>
              <a:t>Parsing</a:t>
            </a:r>
            <a:r>
              <a:rPr lang="en-US" altLang="zh-CN" sz="4000" b="1" dirty="0">
                <a:solidFill>
                  <a:srgbClr val="000000"/>
                </a:solidFill>
                <a:ea typeface="宋体" panose="02010600030101010101" pitchFamily="2" charset="-122"/>
              </a:rPr>
              <a:t> from </a:t>
            </a:r>
            <a:r>
              <a:rPr lang="en-US" altLang="zh-CN" sz="4000" b="1" dirty="0">
                <a:latin typeface="+mj-lt"/>
              </a:rPr>
              <a:t>RGB(s)</a:t>
            </a:r>
          </a:p>
          <a:p>
            <a:pPr>
              <a:lnSpc>
                <a:spcPct val="200000"/>
              </a:lnSpc>
            </a:pPr>
            <a:r>
              <a:rPr lang="en-US" altLang="zh-CN" sz="2800" b="1" dirty="0">
                <a:solidFill>
                  <a:srgbClr val="C00000"/>
                </a:solidFill>
              </a:rPr>
              <a:t>Object part </a:t>
            </a:r>
            <a:r>
              <a:rPr lang="en-US" altLang="zh-CN" sz="2800" b="1" dirty="0"/>
              <a:t>localization from RGB(S)</a:t>
            </a:r>
            <a:endParaRPr lang="en-US" altLang="zh-CN" sz="2800" b="1" dirty="0">
              <a:latin typeface="+mj-lt"/>
            </a:endParaRPr>
          </a:p>
          <a:p>
            <a:pPr>
              <a:lnSpc>
                <a:spcPct val="200000"/>
              </a:lnSpc>
            </a:pPr>
            <a:r>
              <a:rPr lang="en-US" altLang="zh-CN" sz="2800" b="1" dirty="0">
                <a:solidFill>
                  <a:schemeClr val="accent2"/>
                </a:solidFill>
                <a:latin typeface="+mj-lt"/>
              </a:rPr>
              <a:t> </a:t>
            </a:r>
            <a:r>
              <a:rPr lang="en-US" altLang="zh-CN" sz="2800" b="1" dirty="0">
                <a:solidFill>
                  <a:srgbClr val="C00000"/>
                </a:solidFill>
                <a:ea typeface="宋体" panose="02010600030101010101" pitchFamily="2" charset="-122"/>
              </a:rPr>
              <a:t>Depth</a:t>
            </a:r>
            <a:r>
              <a:rPr lang="en-US" altLang="zh-CN" sz="2800" b="1" dirty="0">
                <a:solidFill>
                  <a:srgbClr val="000000"/>
                </a:solidFill>
                <a:ea typeface="宋体" panose="02010600030101010101" pitchFamily="2" charset="-122"/>
              </a:rPr>
              <a:t> Estimation</a:t>
            </a:r>
            <a:r>
              <a:rPr lang="en-US" altLang="zh-CN" sz="2800" b="1" dirty="0">
                <a:latin typeface="+mj-lt"/>
              </a:rPr>
              <a:t> from </a:t>
            </a:r>
            <a:r>
              <a:rPr lang="en-US" altLang="zh-CN" sz="2800" b="1" dirty="0"/>
              <a:t>RGB(s)</a:t>
            </a:r>
            <a:endParaRPr lang="en-US" altLang="zh-CN" sz="2800" b="1" dirty="0">
              <a:latin typeface="+mj-lt"/>
            </a:endParaRPr>
          </a:p>
        </p:txBody>
      </p:sp>
    </p:spTree>
    <p:extLst>
      <p:ext uri="{BB962C8B-B14F-4D97-AF65-F5344CB8AC3E}">
        <p14:creationId xmlns:p14="http://schemas.microsoft.com/office/powerpoint/2010/main" val="752336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479376" y="1031359"/>
            <a:ext cx="8640000" cy="565697"/>
          </a:xfrm>
        </p:spPr>
        <p:txBody>
          <a:bodyPr/>
          <a:lstStyle/>
          <a:p>
            <a:pPr marL="0" indent="0" eaLnBrk="1" hangingPunct="1">
              <a:buNone/>
            </a:pPr>
            <a:r>
              <a:rPr lang="zh-CN" altLang="en-US" sz="2000" b="0" dirty="0">
                <a:latin typeface="+mn-lt"/>
                <a:ea typeface="+mj-ea"/>
              </a:rPr>
              <a:t>输入</a:t>
            </a:r>
            <a:r>
              <a:rPr lang="en-US" altLang="zh-CN" sz="2000" b="0" dirty="0" err="1">
                <a:latin typeface="+mn-lt"/>
                <a:ea typeface="+mj-ea"/>
              </a:rPr>
              <a:t>rgb</a:t>
            </a:r>
            <a:r>
              <a:rPr lang="zh-CN" altLang="en-US" sz="2000" b="0" dirty="0">
                <a:latin typeface="+mn-lt"/>
                <a:ea typeface="+mj-ea"/>
              </a:rPr>
              <a:t>图像，预测出人体三维骨架。</a:t>
            </a:r>
          </a:p>
        </p:txBody>
      </p:sp>
      <p:sp>
        <p:nvSpPr>
          <p:cNvPr id="5" name="文本框 4">
            <a:extLst>
              <a:ext uri="{FF2B5EF4-FFF2-40B4-BE49-F238E27FC236}">
                <a16:creationId xmlns:a16="http://schemas.microsoft.com/office/drawing/2014/main" id="{6988109F-9ABA-492D-B955-7A9D57839AD7}"/>
              </a:ext>
            </a:extLst>
          </p:cNvPr>
          <p:cNvSpPr txBox="1"/>
          <p:nvPr/>
        </p:nvSpPr>
        <p:spPr>
          <a:xfrm>
            <a:off x="0" y="6414129"/>
            <a:ext cx="12192000" cy="369332"/>
          </a:xfrm>
          <a:prstGeom prst="rect">
            <a:avLst/>
          </a:prstGeom>
          <a:solidFill>
            <a:schemeClr val="bg1"/>
          </a:solidFill>
        </p:spPr>
        <p:txBody>
          <a:bodyPr wrap="square" rtlCol="0">
            <a:spAutoFit/>
          </a:bodyPr>
          <a:lstStyle/>
          <a:p>
            <a:pPr fontAlgn="base">
              <a:spcBef>
                <a:spcPct val="0"/>
              </a:spcBef>
              <a:spcAft>
                <a:spcPct val="0"/>
              </a:spcAft>
            </a:pPr>
            <a:r>
              <a:rPr lang="en-US" altLang="zh-CN" b="1" i="1" dirty="0" err="1">
                <a:solidFill>
                  <a:srgbClr val="000000"/>
                </a:solidFill>
                <a:latin typeface="+mj-lt"/>
              </a:rPr>
              <a:t>Georgios</a:t>
            </a:r>
            <a:r>
              <a:rPr lang="en-US" altLang="zh-CN" b="1" i="1" dirty="0">
                <a:solidFill>
                  <a:srgbClr val="000000"/>
                </a:solidFill>
                <a:latin typeface="+mj-lt"/>
              </a:rPr>
              <a:t> </a:t>
            </a:r>
            <a:r>
              <a:rPr lang="en-US" altLang="zh-CN" b="1" i="1" dirty="0" err="1">
                <a:solidFill>
                  <a:srgbClr val="000000"/>
                </a:solidFill>
                <a:latin typeface="+mj-lt"/>
              </a:rPr>
              <a:t>Pavlakos</a:t>
            </a:r>
            <a:r>
              <a:rPr lang="en-US" altLang="zh-CN" b="1" i="1" dirty="0">
                <a:solidFill>
                  <a:srgbClr val="000000"/>
                </a:solidFill>
                <a:latin typeface="+mj-lt"/>
              </a:rPr>
              <a:t>, </a:t>
            </a:r>
            <a:r>
              <a:rPr lang="en-US" altLang="zh-CN" b="1" i="1" dirty="0" err="1">
                <a:solidFill>
                  <a:srgbClr val="000000"/>
                </a:solidFill>
                <a:latin typeface="+mj-lt"/>
              </a:rPr>
              <a:t>Xiaowei</a:t>
            </a:r>
            <a:r>
              <a:rPr lang="en-US" altLang="zh-CN" b="1" i="1" dirty="0">
                <a:solidFill>
                  <a:srgbClr val="000000"/>
                </a:solidFill>
                <a:latin typeface="+mj-lt"/>
              </a:rPr>
              <a:t> Zhou, Kostas </a:t>
            </a:r>
            <a:r>
              <a:rPr lang="en-US" altLang="zh-CN" b="1" i="1" dirty="0" err="1">
                <a:solidFill>
                  <a:srgbClr val="000000"/>
                </a:solidFill>
                <a:latin typeface="+mj-lt"/>
              </a:rPr>
              <a:t>Daniilidis</a:t>
            </a:r>
            <a:r>
              <a:rPr lang="en-US" altLang="zh-CN" dirty="0">
                <a:solidFill>
                  <a:srgbClr val="000000"/>
                </a:solidFill>
                <a:latin typeface="+mj-lt"/>
                <a:ea typeface="宋体" panose="02010600030101010101" pitchFamily="2" charset="-122"/>
              </a:rPr>
              <a:t>. </a:t>
            </a:r>
            <a:r>
              <a:rPr lang="en-US" altLang="zh-CN" b="1" dirty="0">
                <a:solidFill>
                  <a:srgbClr val="000000"/>
                </a:solidFill>
                <a:latin typeface="+mj-lt"/>
                <a:ea typeface="宋体" panose="02010600030101010101" pitchFamily="2" charset="-122"/>
              </a:rPr>
              <a:t>Ordinal Depth Supervision for 3D Human Pose Estimation</a:t>
            </a:r>
            <a:r>
              <a:rPr lang="en-US" altLang="zh-CN" dirty="0">
                <a:solidFill>
                  <a:srgbClr val="000000"/>
                </a:solidFill>
                <a:latin typeface="+mj-lt"/>
                <a:ea typeface="宋体" panose="02010600030101010101" pitchFamily="2" charset="-122"/>
              </a:rPr>
              <a:t>. CVPR2018.</a:t>
            </a:r>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393174" y="103747"/>
            <a:ext cx="8626475" cy="642937"/>
          </a:xfrm>
        </p:spPr>
        <p:txBody>
          <a:bodyPr/>
          <a:lstStyle/>
          <a:p>
            <a:r>
              <a:rPr lang="en-US" altLang="zh-CN" dirty="0"/>
              <a:t>Related work</a:t>
            </a:r>
            <a:endParaRPr lang="zh-CN" altLang="en-US" dirty="0"/>
          </a:p>
        </p:txBody>
      </p:sp>
      <p:pic>
        <p:nvPicPr>
          <p:cNvPr id="10242" name="Picture 2" descr="C:\Users\A\Desktop\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109" y="2916577"/>
            <a:ext cx="5805783" cy="3073650"/>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1">
            <a:extLst>
              <a:ext uri="{FF2B5EF4-FFF2-40B4-BE49-F238E27FC236}">
                <a16:creationId xmlns:a16="http://schemas.microsoft.com/office/drawing/2014/main" id="{6EDAD5A6-1F35-490D-89E7-EF45E2E244DD}"/>
              </a:ext>
            </a:extLst>
          </p:cNvPr>
          <p:cNvSpPr txBox="1">
            <a:spLocks/>
          </p:cNvSpPr>
          <p:nvPr/>
        </p:nvSpPr>
        <p:spPr bwMode="auto">
          <a:xfrm>
            <a:off x="479376" y="1768776"/>
            <a:ext cx="8392718" cy="999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err="1"/>
              <a:t>rgb</a:t>
            </a:r>
            <a:r>
              <a:rPr lang="zh-CN" altLang="en-US" sz="1800" b="0" dirty="0"/>
              <a:t>图像</a:t>
            </a:r>
            <a:endParaRPr lang="en-US" altLang="zh-CN" sz="1800" b="0" dirty="0"/>
          </a:p>
          <a:p>
            <a:r>
              <a:rPr lang="zh-CN" altLang="en-US" sz="1800" b="0" dirty="0"/>
              <a:t>输出 ：对应的三维人体骨架预测结果</a:t>
            </a:r>
          </a:p>
          <a:p>
            <a:r>
              <a:rPr lang="zh-CN" altLang="en-US" sz="1800" b="0" dirty="0"/>
              <a:t>数据集：</a:t>
            </a:r>
            <a:r>
              <a:rPr lang="en-US" altLang="zh-CN" sz="1800" b="0" dirty="0"/>
              <a:t>Human3.6M</a:t>
            </a:r>
            <a:r>
              <a:rPr lang="zh-CN" altLang="en-US" sz="1800" b="0" dirty="0"/>
              <a:t>、</a:t>
            </a:r>
            <a:r>
              <a:rPr lang="en-US" altLang="zh-CN" sz="1800" b="0" dirty="0"/>
              <a:t> </a:t>
            </a:r>
            <a:r>
              <a:rPr lang="en-US" altLang="zh-CN" sz="1800" b="0" dirty="0" err="1"/>
              <a:t>HumanEva</a:t>
            </a:r>
            <a:r>
              <a:rPr lang="en-US" altLang="zh-CN" sz="1800" b="0" dirty="0"/>
              <a:t>-I</a:t>
            </a:r>
            <a:r>
              <a:rPr lang="zh-CN" altLang="en-US" sz="1800" b="0" dirty="0"/>
              <a:t>、</a:t>
            </a:r>
            <a:r>
              <a:rPr lang="en-US" altLang="zh-CN" sz="1800" b="0" dirty="0"/>
              <a:t> MPI-INF-3DHP</a:t>
            </a:r>
            <a:r>
              <a:rPr lang="zh-CN" altLang="en-US" sz="1800" b="0" dirty="0"/>
              <a:t>、</a:t>
            </a:r>
            <a:r>
              <a:rPr lang="en-US" altLang="zh-CN" sz="1800" b="0" dirty="0"/>
              <a:t> LSP + MPII Ordinal</a:t>
            </a:r>
            <a:endParaRPr lang="zh-CN" altLang="en-US" sz="1800" b="0" dirty="0">
              <a:solidFill>
                <a:srgbClr val="C00000"/>
              </a:solidFill>
            </a:endParaRPr>
          </a:p>
          <a:p>
            <a:endParaRPr lang="en-US" altLang="zh-CN" sz="2000" dirty="0"/>
          </a:p>
        </p:txBody>
      </p:sp>
    </p:spTree>
    <p:extLst>
      <p:ext uri="{BB962C8B-B14F-4D97-AF65-F5344CB8AC3E}">
        <p14:creationId xmlns:p14="http://schemas.microsoft.com/office/powerpoint/2010/main" val="3130680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407368" y="1038606"/>
            <a:ext cx="8640000" cy="565697"/>
          </a:xfrm>
        </p:spPr>
        <p:txBody>
          <a:bodyPr/>
          <a:lstStyle/>
          <a:p>
            <a:pPr marL="0" indent="0" eaLnBrk="1" hangingPunct="1">
              <a:buNone/>
            </a:pPr>
            <a:r>
              <a:rPr lang="zh-CN" altLang="en-US" sz="2000" b="0" dirty="0">
                <a:latin typeface="+mn-lt"/>
                <a:ea typeface="+mj-ea"/>
              </a:rPr>
              <a:t>输入单张</a:t>
            </a:r>
            <a:r>
              <a:rPr lang="en-US" altLang="zh-CN" sz="2000" b="0" dirty="0" err="1">
                <a:latin typeface="+mn-lt"/>
                <a:ea typeface="+mj-ea"/>
              </a:rPr>
              <a:t>rgb</a:t>
            </a:r>
            <a:r>
              <a:rPr lang="zh-CN" altLang="en-US" sz="2000" b="0" dirty="0">
                <a:latin typeface="+mn-lt"/>
                <a:ea typeface="+mj-ea"/>
              </a:rPr>
              <a:t>图像和人体对应的二维姿势，给出人体各个部分的划分结果。</a:t>
            </a:r>
          </a:p>
        </p:txBody>
      </p:sp>
      <p:sp>
        <p:nvSpPr>
          <p:cNvPr id="5" name="文本框 4">
            <a:extLst>
              <a:ext uri="{FF2B5EF4-FFF2-40B4-BE49-F238E27FC236}">
                <a16:creationId xmlns:a16="http://schemas.microsoft.com/office/drawing/2014/main" id="{6988109F-9ABA-492D-B955-7A9D57839AD7}"/>
              </a:ext>
            </a:extLst>
          </p:cNvPr>
          <p:cNvSpPr txBox="1"/>
          <p:nvPr/>
        </p:nvSpPr>
        <p:spPr>
          <a:xfrm>
            <a:off x="0" y="6214237"/>
            <a:ext cx="12192000" cy="646331"/>
          </a:xfrm>
          <a:prstGeom prst="rect">
            <a:avLst/>
          </a:prstGeom>
          <a:solidFill>
            <a:schemeClr val="bg1"/>
          </a:solidFill>
        </p:spPr>
        <p:txBody>
          <a:bodyPr wrap="square" rtlCol="0">
            <a:spAutoFit/>
          </a:bodyPr>
          <a:lstStyle/>
          <a:p>
            <a:pPr fontAlgn="base">
              <a:spcBef>
                <a:spcPct val="0"/>
              </a:spcBef>
              <a:spcAft>
                <a:spcPct val="0"/>
              </a:spcAft>
            </a:pPr>
            <a:r>
              <a:rPr lang="en-US" altLang="zh-CN" dirty="0" err="1">
                <a:solidFill>
                  <a:srgbClr val="000000"/>
                </a:solidFill>
                <a:ea typeface="宋体" panose="02010600030101010101" pitchFamily="2" charset="-122"/>
              </a:rPr>
              <a:t>Hao-Shu</a:t>
            </a:r>
            <a:r>
              <a:rPr lang="en-US" altLang="zh-CN" dirty="0">
                <a:solidFill>
                  <a:srgbClr val="000000"/>
                </a:solidFill>
                <a:ea typeface="宋体" panose="02010600030101010101" pitchFamily="2" charset="-122"/>
              </a:rPr>
              <a:t> Fang, </a:t>
            </a:r>
            <a:r>
              <a:rPr lang="en-US" altLang="zh-CN" dirty="0" err="1">
                <a:solidFill>
                  <a:srgbClr val="000000"/>
                </a:solidFill>
                <a:ea typeface="宋体" panose="02010600030101010101" pitchFamily="2" charset="-122"/>
              </a:rPr>
              <a:t>Guansong</a:t>
            </a:r>
            <a:r>
              <a:rPr lang="en-US" altLang="zh-CN" dirty="0">
                <a:solidFill>
                  <a:srgbClr val="000000"/>
                </a:solidFill>
                <a:ea typeface="宋体" panose="02010600030101010101" pitchFamily="2" charset="-122"/>
              </a:rPr>
              <a:t> Lu, </a:t>
            </a:r>
            <a:r>
              <a:rPr lang="en-US" altLang="zh-CN" dirty="0" err="1">
                <a:solidFill>
                  <a:srgbClr val="000000"/>
                </a:solidFill>
                <a:ea typeface="宋体" panose="02010600030101010101" pitchFamily="2" charset="-122"/>
              </a:rPr>
              <a:t>Xiaolin</a:t>
            </a:r>
            <a:r>
              <a:rPr lang="en-US" altLang="zh-CN" dirty="0">
                <a:solidFill>
                  <a:srgbClr val="000000"/>
                </a:solidFill>
                <a:ea typeface="宋体" panose="02010600030101010101" pitchFamily="2" charset="-122"/>
              </a:rPr>
              <a:t> Fang, </a:t>
            </a:r>
            <a:r>
              <a:rPr lang="en-US" altLang="zh-CN" dirty="0" err="1">
                <a:solidFill>
                  <a:srgbClr val="000000"/>
                </a:solidFill>
                <a:ea typeface="宋体" panose="02010600030101010101" pitchFamily="2" charset="-122"/>
              </a:rPr>
              <a:t>Jianwen</a:t>
            </a:r>
            <a:r>
              <a:rPr lang="en-US" altLang="zh-CN" dirty="0">
                <a:solidFill>
                  <a:srgbClr val="000000"/>
                </a:solidFill>
                <a:ea typeface="宋体" panose="02010600030101010101" pitchFamily="2" charset="-122"/>
              </a:rPr>
              <a:t> </a:t>
            </a:r>
            <a:r>
              <a:rPr lang="en-US" altLang="zh-CN" dirty="0" err="1">
                <a:solidFill>
                  <a:srgbClr val="000000"/>
                </a:solidFill>
                <a:ea typeface="宋体" panose="02010600030101010101" pitchFamily="2" charset="-122"/>
              </a:rPr>
              <a:t>Xie</a:t>
            </a:r>
            <a:r>
              <a:rPr lang="en-US" altLang="zh-CN" dirty="0">
                <a:solidFill>
                  <a:srgbClr val="000000"/>
                </a:solidFill>
                <a:ea typeface="宋体" panose="02010600030101010101" pitchFamily="2" charset="-122"/>
              </a:rPr>
              <a:t>, Yu-Wing Tai, </a:t>
            </a:r>
            <a:r>
              <a:rPr lang="en-US" altLang="zh-CN" dirty="0" err="1">
                <a:solidFill>
                  <a:srgbClr val="000000"/>
                </a:solidFill>
                <a:ea typeface="宋体" panose="02010600030101010101" pitchFamily="2" charset="-122"/>
              </a:rPr>
              <a:t>Cewu</a:t>
            </a:r>
            <a:r>
              <a:rPr lang="en-US" altLang="zh-CN" dirty="0">
                <a:solidFill>
                  <a:srgbClr val="000000"/>
                </a:solidFill>
                <a:ea typeface="宋体" panose="02010600030101010101" pitchFamily="2" charset="-122"/>
              </a:rPr>
              <a:t> Lu. </a:t>
            </a:r>
            <a:r>
              <a:rPr lang="en-US" altLang="zh-CN" b="1" dirty="0">
                <a:solidFill>
                  <a:srgbClr val="000000"/>
                </a:solidFill>
                <a:ea typeface="宋体" panose="02010600030101010101" pitchFamily="2" charset="-122"/>
              </a:rPr>
              <a:t>Weakly and Semi Supervised Human Body Part Parsing via Pose-Guided Knowledge Transfer</a:t>
            </a:r>
            <a:r>
              <a:rPr lang="en-US" altLang="zh-CN" dirty="0">
                <a:solidFill>
                  <a:srgbClr val="000000"/>
                </a:solidFill>
                <a:ea typeface="宋体" panose="02010600030101010101" pitchFamily="2" charset="-122"/>
              </a:rPr>
              <a:t>. CVPR2018.</a:t>
            </a:r>
          </a:p>
        </p:txBody>
      </p:sp>
      <p:sp>
        <p:nvSpPr>
          <p:cNvPr id="6" name="内容占位符 1">
            <a:extLst>
              <a:ext uri="{FF2B5EF4-FFF2-40B4-BE49-F238E27FC236}">
                <a16:creationId xmlns:a16="http://schemas.microsoft.com/office/drawing/2014/main" id="{10D9200F-D84B-49F3-A3DD-48339B34AC1E}"/>
              </a:ext>
            </a:extLst>
          </p:cNvPr>
          <p:cNvSpPr txBox="1">
            <a:spLocks/>
          </p:cNvSpPr>
          <p:nvPr/>
        </p:nvSpPr>
        <p:spPr bwMode="auto">
          <a:xfrm>
            <a:off x="437861" y="1783676"/>
            <a:ext cx="6695073" cy="1069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err="1"/>
              <a:t>rgb</a:t>
            </a:r>
            <a:r>
              <a:rPr lang="zh-CN" altLang="en-US" sz="1800" b="0" dirty="0"/>
              <a:t>图像和人体二维姿势</a:t>
            </a:r>
            <a:endParaRPr lang="en-US" altLang="zh-CN" sz="1800" b="0" dirty="0"/>
          </a:p>
          <a:p>
            <a:r>
              <a:rPr lang="zh-CN" altLang="en-US" sz="1800" b="0" dirty="0"/>
              <a:t>输出 ：人体各个部分的划分结果</a:t>
            </a:r>
            <a:endParaRPr lang="en-US" altLang="zh-CN" sz="1800" b="0" dirty="0"/>
          </a:p>
          <a:p>
            <a:r>
              <a:rPr lang="zh-CN" altLang="en-US" sz="1800" b="0" dirty="0"/>
              <a:t>数据集：</a:t>
            </a:r>
            <a:r>
              <a:rPr lang="en-US" altLang="zh-CN" sz="1800" b="0" dirty="0"/>
              <a:t>Pascal-Person-Part</a:t>
            </a:r>
            <a:r>
              <a:rPr lang="zh-CN" altLang="en-US" sz="1800" b="0" dirty="0"/>
              <a:t>、</a:t>
            </a:r>
            <a:r>
              <a:rPr lang="en-US" altLang="zh-CN" sz="1800" b="0" dirty="0"/>
              <a:t>MPII</a:t>
            </a:r>
            <a:r>
              <a:rPr lang="zh-CN" altLang="en-US" sz="1800" b="0" dirty="0"/>
              <a:t>、</a:t>
            </a:r>
            <a:r>
              <a:rPr lang="en-US" altLang="zh-CN" sz="1800" b="0" dirty="0"/>
              <a:t>Horse-Cow</a:t>
            </a:r>
            <a:endParaRPr lang="zh-CN" altLang="en-US" sz="1800" b="0" dirty="0">
              <a:solidFill>
                <a:srgbClr val="C00000"/>
              </a:solidFill>
            </a:endParaRPr>
          </a:p>
          <a:p>
            <a:endParaRPr lang="zh-CN" altLang="en-US" sz="1800" b="0" dirty="0"/>
          </a:p>
          <a:p>
            <a:endParaRPr lang="zh-CN" altLang="en-US" sz="1800" b="0" dirty="0">
              <a:solidFill>
                <a:srgbClr val="C00000"/>
              </a:solidFill>
            </a:endParaRPr>
          </a:p>
          <a:p>
            <a:endParaRPr lang="en-US" altLang="zh-CN" sz="2000" dirty="0"/>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380660" y="92821"/>
            <a:ext cx="8626475" cy="642937"/>
          </a:xfrm>
        </p:spPr>
        <p:txBody>
          <a:bodyPr/>
          <a:lstStyle/>
          <a:p>
            <a:r>
              <a:rPr lang="en-US" altLang="zh-CN" dirty="0"/>
              <a:t>Related work</a:t>
            </a:r>
            <a:endParaRPr lang="zh-CN" altLang="en-US" dirty="0"/>
          </a:p>
        </p:txBody>
      </p:sp>
      <p:pic>
        <p:nvPicPr>
          <p:cNvPr id="1026" name="Picture 2" descr="C:\Users\A\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3" y="2852936"/>
            <a:ext cx="8562975"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938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479376" y="870541"/>
            <a:ext cx="8640000" cy="565697"/>
          </a:xfrm>
        </p:spPr>
        <p:txBody>
          <a:bodyPr/>
          <a:lstStyle/>
          <a:p>
            <a:pPr marL="0" indent="0" eaLnBrk="1" hangingPunct="1">
              <a:buNone/>
            </a:pPr>
            <a:r>
              <a:rPr lang="zh-CN" altLang="en-US" sz="2000" b="0" dirty="0">
                <a:latin typeface="+mn-lt"/>
                <a:ea typeface="+mj-ea"/>
              </a:rPr>
              <a:t>输入</a:t>
            </a:r>
            <a:r>
              <a:rPr lang="en-US" altLang="zh-CN" sz="2000" b="0" dirty="0" err="1">
                <a:latin typeface="+mn-lt"/>
                <a:ea typeface="+mj-ea"/>
              </a:rPr>
              <a:t>rgb</a:t>
            </a:r>
            <a:r>
              <a:rPr lang="zh-CN" altLang="en-US" sz="2000" b="0" dirty="0">
                <a:latin typeface="+mn-lt"/>
                <a:ea typeface="+mj-ea"/>
              </a:rPr>
              <a:t>图像，估计出对应的三维人体模型，并给出图像上人各个部位的划分。</a:t>
            </a:r>
          </a:p>
        </p:txBody>
      </p:sp>
      <p:sp>
        <p:nvSpPr>
          <p:cNvPr id="5" name="文本框 4">
            <a:extLst>
              <a:ext uri="{FF2B5EF4-FFF2-40B4-BE49-F238E27FC236}">
                <a16:creationId xmlns:a16="http://schemas.microsoft.com/office/drawing/2014/main" id="{6988109F-9ABA-492D-B955-7A9D57839AD7}"/>
              </a:ext>
            </a:extLst>
          </p:cNvPr>
          <p:cNvSpPr txBox="1"/>
          <p:nvPr/>
        </p:nvSpPr>
        <p:spPr>
          <a:xfrm>
            <a:off x="0" y="6145312"/>
            <a:ext cx="12192000" cy="646331"/>
          </a:xfrm>
          <a:prstGeom prst="rect">
            <a:avLst/>
          </a:prstGeom>
          <a:solidFill>
            <a:schemeClr val="bg1"/>
          </a:solidFill>
        </p:spPr>
        <p:txBody>
          <a:bodyPr wrap="square" rtlCol="0">
            <a:spAutoFit/>
          </a:bodyPr>
          <a:lstStyle/>
          <a:p>
            <a:pPr fontAlgn="base">
              <a:spcBef>
                <a:spcPct val="0"/>
              </a:spcBef>
              <a:spcAft>
                <a:spcPct val="0"/>
              </a:spcAft>
            </a:pPr>
            <a:r>
              <a:rPr lang="en-US" altLang="zh-CN" dirty="0" err="1">
                <a:solidFill>
                  <a:srgbClr val="000000"/>
                </a:solidFill>
                <a:ea typeface="宋体" panose="02010600030101010101" pitchFamily="2" charset="-122"/>
              </a:rPr>
              <a:t>Angjoo</a:t>
            </a:r>
            <a:r>
              <a:rPr lang="en-US" altLang="zh-CN" dirty="0">
                <a:solidFill>
                  <a:srgbClr val="000000"/>
                </a:solidFill>
                <a:ea typeface="宋体" panose="02010600030101010101" pitchFamily="2" charset="-122"/>
              </a:rPr>
              <a:t> Kanazawa, Michael J. Black, David W. Jacobs, </a:t>
            </a:r>
            <a:r>
              <a:rPr lang="en-US" altLang="zh-CN" dirty="0" err="1">
                <a:solidFill>
                  <a:srgbClr val="000000"/>
                </a:solidFill>
                <a:ea typeface="宋体" panose="02010600030101010101" pitchFamily="2" charset="-122"/>
              </a:rPr>
              <a:t>Jitendra</a:t>
            </a:r>
            <a:r>
              <a:rPr lang="en-US" altLang="zh-CN" dirty="0">
                <a:solidFill>
                  <a:srgbClr val="000000"/>
                </a:solidFill>
                <a:ea typeface="宋体" panose="02010600030101010101" pitchFamily="2" charset="-122"/>
              </a:rPr>
              <a:t> Malik. </a:t>
            </a:r>
            <a:r>
              <a:rPr lang="en-US" altLang="zh-CN" b="1" dirty="0">
                <a:solidFill>
                  <a:srgbClr val="000000"/>
                </a:solidFill>
                <a:ea typeface="宋体" panose="02010600030101010101" pitchFamily="2" charset="-122"/>
              </a:rPr>
              <a:t>End-to-End Recovery of Human Shape and Pose</a:t>
            </a:r>
            <a:r>
              <a:rPr lang="en-US" altLang="zh-CN" dirty="0">
                <a:solidFill>
                  <a:srgbClr val="000000"/>
                </a:solidFill>
                <a:ea typeface="宋体" panose="02010600030101010101" pitchFamily="2" charset="-122"/>
              </a:rPr>
              <a:t>. CVPR2018.</a:t>
            </a:r>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335360" y="46943"/>
            <a:ext cx="8626475" cy="642937"/>
          </a:xfrm>
        </p:spPr>
        <p:txBody>
          <a:bodyPr/>
          <a:lstStyle/>
          <a:p>
            <a:r>
              <a:rPr lang="en-US" altLang="zh-CN" dirty="0"/>
              <a:t>Related work</a:t>
            </a:r>
            <a:endParaRPr lang="zh-CN" altLang="en-US" dirty="0"/>
          </a:p>
        </p:txBody>
      </p:sp>
      <p:pic>
        <p:nvPicPr>
          <p:cNvPr id="9218" name="Picture 2" descr="C:\Users\A\Desktop\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961" y="2851537"/>
            <a:ext cx="7488832" cy="3293775"/>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1">
            <a:extLst>
              <a:ext uri="{FF2B5EF4-FFF2-40B4-BE49-F238E27FC236}">
                <a16:creationId xmlns:a16="http://schemas.microsoft.com/office/drawing/2014/main" id="{F3F8C05C-BAA8-447B-A0BE-B733B1AC8AA9}"/>
              </a:ext>
            </a:extLst>
          </p:cNvPr>
          <p:cNvSpPr txBox="1">
            <a:spLocks/>
          </p:cNvSpPr>
          <p:nvPr/>
        </p:nvSpPr>
        <p:spPr bwMode="auto">
          <a:xfrm>
            <a:off x="479376" y="1643855"/>
            <a:ext cx="7944989" cy="100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err="1"/>
              <a:t>rgb</a:t>
            </a:r>
            <a:r>
              <a:rPr lang="zh-CN" altLang="en-US" sz="1800" b="0" dirty="0"/>
              <a:t>图像</a:t>
            </a:r>
            <a:endParaRPr lang="en-US" altLang="zh-CN" sz="1800" b="0" dirty="0"/>
          </a:p>
          <a:p>
            <a:r>
              <a:rPr lang="zh-CN" altLang="en-US" sz="1800" b="0" dirty="0"/>
              <a:t>输出 ：对应的三维人体模型和图像上人的各部位划分结果</a:t>
            </a:r>
            <a:endParaRPr lang="en-US" altLang="zh-CN" sz="1800" b="0" dirty="0"/>
          </a:p>
          <a:p>
            <a:r>
              <a:rPr lang="zh-CN" altLang="en-US" sz="1800" b="0" dirty="0"/>
              <a:t>数据集：</a:t>
            </a:r>
            <a:r>
              <a:rPr lang="en-US" altLang="zh-CN" sz="1800" b="0" dirty="0"/>
              <a:t>Human3.6M</a:t>
            </a:r>
            <a:r>
              <a:rPr lang="zh-CN" altLang="en-US" sz="1800" b="0" dirty="0"/>
              <a:t>、</a:t>
            </a:r>
            <a:r>
              <a:rPr lang="en-US" altLang="zh-CN" sz="1800" b="0" dirty="0"/>
              <a:t>MPI-INF-3DHP</a:t>
            </a:r>
            <a:r>
              <a:rPr lang="zh-CN" altLang="en-US" sz="1800" b="0" dirty="0"/>
              <a:t>、</a:t>
            </a:r>
            <a:r>
              <a:rPr lang="en-US" altLang="zh-CN" sz="1800" b="0" dirty="0"/>
              <a:t>LSP</a:t>
            </a:r>
            <a:r>
              <a:rPr lang="zh-CN" altLang="en-US" sz="1800" b="0" dirty="0"/>
              <a:t>、</a:t>
            </a:r>
            <a:r>
              <a:rPr lang="en-US" altLang="zh-CN" sz="1800" b="0" dirty="0"/>
              <a:t> MS COCO</a:t>
            </a:r>
            <a:endParaRPr lang="zh-CN" altLang="en-US" sz="1800" b="0" dirty="0"/>
          </a:p>
          <a:p>
            <a:endParaRPr lang="zh-CN" altLang="en-US" sz="1800" b="0" dirty="0">
              <a:solidFill>
                <a:srgbClr val="C00000"/>
              </a:solidFill>
            </a:endParaRPr>
          </a:p>
          <a:p>
            <a:endParaRPr lang="en-US" altLang="zh-CN" sz="2000" dirty="0"/>
          </a:p>
        </p:txBody>
      </p:sp>
    </p:spTree>
    <p:extLst>
      <p:ext uri="{BB962C8B-B14F-4D97-AF65-F5344CB8AC3E}">
        <p14:creationId xmlns:p14="http://schemas.microsoft.com/office/powerpoint/2010/main" val="16317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407368" y="853539"/>
            <a:ext cx="8640000" cy="565697"/>
          </a:xfrm>
        </p:spPr>
        <p:txBody>
          <a:bodyPr/>
          <a:lstStyle/>
          <a:p>
            <a:pPr marL="0" indent="0" eaLnBrk="1" hangingPunct="1">
              <a:buNone/>
            </a:pPr>
            <a:r>
              <a:rPr lang="zh-CN" altLang="en-US" sz="2000" b="0" dirty="0">
                <a:latin typeface="+mn-lt"/>
                <a:ea typeface="+mj-ea"/>
              </a:rPr>
              <a:t>输入</a:t>
            </a:r>
            <a:r>
              <a:rPr lang="en-US" altLang="zh-CN" sz="2000" b="0" dirty="0" err="1">
                <a:latin typeface="+mn-lt"/>
                <a:ea typeface="+mj-ea"/>
              </a:rPr>
              <a:t>rgb</a:t>
            </a:r>
            <a:r>
              <a:rPr lang="zh-CN" altLang="en-US" sz="2000" b="0" dirty="0">
                <a:latin typeface="+mn-lt"/>
                <a:ea typeface="+mj-ea"/>
              </a:rPr>
              <a:t>图像，给出人的各部位分割结果。</a:t>
            </a:r>
          </a:p>
        </p:txBody>
      </p:sp>
      <p:sp>
        <p:nvSpPr>
          <p:cNvPr id="5" name="文本框 4">
            <a:extLst>
              <a:ext uri="{FF2B5EF4-FFF2-40B4-BE49-F238E27FC236}">
                <a16:creationId xmlns:a16="http://schemas.microsoft.com/office/drawing/2014/main" id="{6988109F-9ABA-492D-B955-7A9D57839AD7}"/>
              </a:ext>
            </a:extLst>
          </p:cNvPr>
          <p:cNvSpPr txBox="1"/>
          <p:nvPr/>
        </p:nvSpPr>
        <p:spPr>
          <a:xfrm>
            <a:off x="0" y="6148706"/>
            <a:ext cx="12192000" cy="646331"/>
          </a:xfrm>
          <a:prstGeom prst="rect">
            <a:avLst/>
          </a:prstGeom>
          <a:solidFill>
            <a:schemeClr val="bg1"/>
          </a:solidFill>
        </p:spPr>
        <p:txBody>
          <a:bodyPr wrap="square" rtlCol="0">
            <a:spAutoFit/>
          </a:bodyPr>
          <a:lstStyle/>
          <a:p>
            <a:pPr fontAlgn="base">
              <a:spcBef>
                <a:spcPct val="0"/>
              </a:spcBef>
              <a:spcAft>
                <a:spcPct val="0"/>
              </a:spcAft>
            </a:pPr>
            <a:r>
              <a:rPr lang="en-US" altLang="zh-CN" dirty="0">
                <a:solidFill>
                  <a:srgbClr val="000000"/>
                </a:solidFill>
                <a:ea typeface="宋体" panose="02010600030101010101" pitchFamily="2" charset="-122"/>
              </a:rPr>
              <a:t>Mahdi M. </a:t>
            </a:r>
            <a:r>
              <a:rPr lang="en-US" altLang="zh-CN" dirty="0" err="1">
                <a:solidFill>
                  <a:srgbClr val="000000"/>
                </a:solidFill>
                <a:ea typeface="宋体" panose="02010600030101010101" pitchFamily="2" charset="-122"/>
              </a:rPr>
              <a:t>Kalayeh</a:t>
            </a:r>
            <a:r>
              <a:rPr lang="en-US" altLang="zh-CN" dirty="0">
                <a:solidFill>
                  <a:srgbClr val="000000"/>
                </a:solidFill>
                <a:ea typeface="宋体" panose="02010600030101010101" pitchFamily="2" charset="-122"/>
              </a:rPr>
              <a:t>, </a:t>
            </a:r>
            <a:r>
              <a:rPr lang="en-US" altLang="zh-CN" dirty="0" err="1">
                <a:solidFill>
                  <a:srgbClr val="000000"/>
                </a:solidFill>
                <a:ea typeface="宋体" panose="02010600030101010101" pitchFamily="2" charset="-122"/>
              </a:rPr>
              <a:t>Emrah</a:t>
            </a:r>
            <a:r>
              <a:rPr lang="en-US" altLang="zh-CN" dirty="0">
                <a:solidFill>
                  <a:srgbClr val="000000"/>
                </a:solidFill>
                <a:ea typeface="宋体" panose="02010600030101010101" pitchFamily="2" charset="-122"/>
              </a:rPr>
              <a:t> </a:t>
            </a:r>
            <a:r>
              <a:rPr lang="en-US" altLang="zh-CN" dirty="0" err="1">
                <a:solidFill>
                  <a:srgbClr val="000000"/>
                </a:solidFill>
                <a:ea typeface="宋体" panose="02010600030101010101" pitchFamily="2" charset="-122"/>
              </a:rPr>
              <a:t>Basaran</a:t>
            </a:r>
            <a:r>
              <a:rPr lang="en-US" altLang="zh-CN" dirty="0">
                <a:solidFill>
                  <a:srgbClr val="000000"/>
                </a:solidFill>
                <a:ea typeface="宋体" panose="02010600030101010101" pitchFamily="2" charset="-122"/>
              </a:rPr>
              <a:t>, </a:t>
            </a:r>
            <a:r>
              <a:rPr lang="en-US" altLang="zh-CN" dirty="0" err="1">
                <a:solidFill>
                  <a:srgbClr val="000000"/>
                </a:solidFill>
                <a:ea typeface="宋体" panose="02010600030101010101" pitchFamily="2" charset="-122"/>
              </a:rPr>
              <a:t>Muhittin</a:t>
            </a:r>
            <a:r>
              <a:rPr lang="en-US" altLang="zh-CN" dirty="0">
                <a:solidFill>
                  <a:srgbClr val="000000"/>
                </a:solidFill>
                <a:ea typeface="宋体" panose="02010600030101010101" pitchFamily="2" charset="-122"/>
              </a:rPr>
              <a:t> </a:t>
            </a:r>
            <a:r>
              <a:rPr lang="en-US" altLang="zh-CN" dirty="0" err="1">
                <a:solidFill>
                  <a:srgbClr val="000000"/>
                </a:solidFill>
                <a:ea typeface="宋体" panose="02010600030101010101" pitchFamily="2" charset="-122"/>
              </a:rPr>
              <a:t>Gökmen</a:t>
            </a:r>
            <a:r>
              <a:rPr lang="en-US" altLang="zh-CN" dirty="0">
                <a:solidFill>
                  <a:srgbClr val="000000"/>
                </a:solidFill>
                <a:ea typeface="宋体" panose="02010600030101010101" pitchFamily="2" charset="-122"/>
              </a:rPr>
              <a:t>, Mustafa E. </a:t>
            </a:r>
            <a:r>
              <a:rPr lang="en-US" altLang="zh-CN" dirty="0" err="1">
                <a:solidFill>
                  <a:srgbClr val="000000"/>
                </a:solidFill>
                <a:ea typeface="宋体" panose="02010600030101010101" pitchFamily="2" charset="-122"/>
              </a:rPr>
              <a:t>Kamasak</a:t>
            </a:r>
            <a:r>
              <a:rPr lang="en-US" altLang="zh-CN" dirty="0">
                <a:solidFill>
                  <a:srgbClr val="000000"/>
                </a:solidFill>
                <a:ea typeface="宋体" panose="02010600030101010101" pitchFamily="2" charset="-122"/>
              </a:rPr>
              <a:t>, Mubarak Shah. </a:t>
            </a:r>
            <a:r>
              <a:rPr lang="en-US" altLang="zh-CN" b="1" dirty="0">
                <a:solidFill>
                  <a:srgbClr val="000000"/>
                </a:solidFill>
                <a:ea typeface="宋体" panose="02010600030101010101" pitchFamily="2" charset="-122"/>
              </a:rPr>
              <a:t>Human Semantic Parsing for Person Re-Identification</a:t>
            </a:r>
            <a:r>
              <a:rPr lang="en-US" altLang="zh-CN" dirty="0">
                <a:solidFill>
                  <a:srgbClr val="000000"/>
                </a:solidFill>
                <a:ea typeface="宋体" panose="02010600030101010101" pitchFamily="2" charset="-122"/>
              </a:rPr>
              <a:t>. CVPR2018.</a:t>
            </a:r>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335360" y="77567"/>
            <a:ext cx="8626475" cy="642937"/>
          </a:xfrm>
        </p:spPr>
        <p:txBody>
          <a:bodyPr/>
          <a:lstStyle/>
          <a:p>
            <a:r>
              <a:rPr lang="en-US" altLang="zh-CN" dirty="0"/>
              <a:t>Related work</a:t>
            </a:r>
            <a:endParaRPr lang="zh-CN" altLang="en-US" dirty="0"/>
          </a:p>
        </p:txBody>
      </p:sp>
      <p:pic>
        <p:nvPicPr>
          <p:cNvPr id="3074" name="Picture 2" descr="C:\Users\A\Desktop\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940" y="3035300"/>
            <a:ext cx="7000875" cy="2838450"/>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1">
            <a:extLst>
              <a:ext uri="{FF2B5EF4-FFF2-40B4-BE49-F238E27FC236}">
                <a16:creationId xmlns:a16="http://schemas.microsoft.com/office/drawing/2014/main" id="{B880CA14-3FB3-4C2A-9C57-D8A6BA5ABD5F}"/>
              </a:ext>
            </a:extLst>
          </p:cNvPr>
          <p:cNvSpPr txBox="1">
            <a:spLocks/>
          </p:cNvSpPr>
          <p:nvPr/>
        </p:nvSpPr>
        <p:spPr bwMode="auto">
          <a:xfrm>
            <a:off x="407368" y="1552271"/>
            <a:ext cx="8392718" cy="1118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err="1"/>
              <a:t>rgb</a:t>
            </a:r>
            <a:r>
              <a:rPr lang="zh-CN" altLang="en-US" sz="1800" b="0" dirty="0"/>
              <a:t>图像                            使用的模型：</a:t>
            </a:r>
            <a:r>
              <a:rPr lang="en-US" altLang="zh-CN" sz="1800" b="0" dirty="0"/>
              <a:t>Inception-V3</a:t>
            </a:r>
          </a:p>
          <a:p>
            <a:r>
              <a:rPr lang="zh-CN" altLang="en-US" sz="1800" b="0" dirty="0"/>
              <a:t>输出 ：人的语义分割结果</a:t>
            </a:r>
            <a:r>
              <a:rPr lang="en-US" altLang="zh-CN" sz="1800" b="0" dirty="0"/>
              <a:t>(</a:t>
            </a:r>
            <a:r>
              <a:rPr lang="zh-CN" altLang="en-US" sz="1800" b="0" dirty="0"/>
              <a:t>头、上身、下身、手、脚</a:t>
            </a:r>
            <a:r>
              <a:rPr lang="en-US" altLang="zh-CN" sz="1800" b="0" dirty="0"/>
              <a:t>5</a:t>
            </a:r>
            <a:r>
              <a:rPr lang="zh-CN" altLang="en-US" sz="1800" b="0" dirty="0"/>
              <a:t>个部分</a:t>
            </a:r>
            <a:r>
              <a:rPr lang="en-US" altLang="zh-CN" sz="1800" b="0" dirty="0"/>
              <a:t>)</a:t>
            </a:r>
            <a:endParaRPr lang="zh-CN" altLang="en-US" sz="1800" b="0" dirty="0"/>
          </a:p>
          <a:p>
            <a:r>
              <a:rPr lang="zh-CN" altLang="en-US" sz="1800" b="0" dirty="0"/>
              <a:t>数据集 ：</a:t>
            </a:r>
            <a:r>
              <a:rPr lang="en-US" altLang="zh-CN" sz="1800" b="0" dirty="0"/>
              <a:t>Market-1501</a:t>
            </a:r>
            <a:r>
              <a:rPr lang="zh-CN" altLang="en-US" sz="1800" b="0" dirty="0"/>
              <a:t>、</a:t>
            </a:r>
            <a:r>
              <a:rPr lang="en-US" altLang="zh-CN" sz="1800" b="0" dirty="0"/>
              <a:t>CUHK03</a:t>
            </a:r>
            <a:r>
              <a:rPr lang="zh-CN" altLang="en-US" sz="1800" b="0" dirty="0"/>
              <a:t>、</a:t>
            </a:r>
            <a:r>
              <a:rPr lang="en-US" altLang="zh-CN" sz="1800" b="0" dirty="0" err="1"/>
              <a:t>DukeMTMC-reID</a:t>
            </a:r>
            <a:endParaRPr lang="zh-CN" altLang="en-US" sz="1800" b="0" dirty="0">
              <a:solidFill>
                <a:srgbClr val="C00000"/>
              </a:solidFill>
            </a:endParaRPr>
          </a:p>
          <a:p>
            <a:endParaRPr lang="en-US" altLang="zh-CN" sz="2000" dirty="0"/>
          </a:p>
        </p:txBody>
      </p:sp>
    </p:spTree>
    <p:extLst>
      <p:ext uri="{BB962C8B-B14F-4D97-AF65-F5344CB8AC3E}">
        <p14:creationId xmlns:p14="http://schemas.microsoft.com/office/powerpoint/2010/main" val="1681247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EA7C8A9-9149-4A5D-BC00-E3FE28078178}"/>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id="{BF2D8917-E8AB-42C2-BA28-79051C549971}"/>
              </a:ext>
            </a:extLst>
          </p:cNvPr>
          <p:cNvSpPr txBox="1"/>
          <p:nvPr/>
        </p:nvSpPr>
        <p:spPr>
          <a:xfrm>
            <a:off x="2925445" y="1700808"/>
            <a:ext cx="9266555" cy="3721212"/>
          </a:xfrm>
          <a:prstGeom prst="rect">
            <a:avLst/>
          </a:prstGeom>
          <a:noFill/>
        </p:spPr>
        <p:txBody>
          <a:bodyPr wrap="square" rtlCol="0">
            <a:spAutoFit/>
          </a:bodyPr>
          <a:lstStyle/>
          <a:p>
            <a:pPr>
              <a:lnSpc>
                <a:spcPct val="200000"/>
              </a:lnSpc>
            </a:pPr>
            <a:r>
              <a:rPr lang="en-US" altLang="zh-CN" sz="2800" b="1" dirty="0">
                <a:solidFill>
                  <a:srgbClr val="C00000"/>
                </a:solidFill>
                <a:latin typeface="+mj-lt"/>
              </a:rPr>
              <a:t> </a:t>
            </a:r>
            <a:r>
              <a:rPr lang="en-US" altLang="zh-CN" sz="2800" b="1" dirty="0">
                <a:solidFill>
                  <a:srgbClr val="C00000"/>
                </a:solidFill>
                <a:latin typeface="+mj-lt"/>
                <a:sym typeface="+mn-ea"/>
              </a:rPr>
              <a:t>3D Contact point</a:t>
            </a:r>
            <a:endParaRPr lang="en-US" altLang="zh-CN" sz="4400" b="1" dirty="0">
              <a:solidFill>
                <a:srgbClr val="C00000"/>
              </a:solidFill>
              <a:latin typeface="+mj-lt"/>
              <a:sym typeface="+mn-ea"/>
            </a:endParaRPr>
          </a:p>
          <a:p>
            <a:pPr>
              <a:lnSpc>
                <a:spcPct val="200000"/>
              </a:lnSpc>
            </a:pPr>
            <a:r>
              <a:rPr lang="en-US" altLang="zh-CN" sz="2800" b="1" dirty="0">
                <a:solidFill>
                  <a:schemeClr val="accent2"/>
                </a:solidFill>
                <a:latin typeface="+mj-lt"/>
              </a:rPr>
              <a:t> </a:t>
            </a:r>
            <a:r>
              <a:rPr lang="en-US" altLang="zh-CN" sz="2800" b="1" dirty="0">
                <a:solidFill>
                  <a:srgbClr val="C00000"/>
                </a:solidFill>
                <a:ea typeface="宋体" panose="02010600030101010101" pitchFamily="2" charset="-122"/>
              </a:rPr>
              <a:t>Human Pose </a:t>
            </a:r>
            <a:r>
              <a:rPr lang="en-US" altLang="zh-CN" sz="2800" b="1" dirty="0">
                <a:solidFill>
                  <a:srgbClr val="000000"/>
                </a:solidFill>
                <a:ea typeface="宋体" panose="02010600030101010101" pitchFamily="2" charset="-122"/>
              </a:rPr>
              <a:t>and </a:t>
            </a:r>
            <a:r>
              <a:rPr lang="en-US" altLang="zh-CN" sz="2800" b="1" dirty="0">
                <a:solidFill>
                  <a:srgbClr val="C00000"/>
                </a:solidFill>
                <a:ea typeface="宋体" panose="02010600030101010101" pitchFamily="2" charset="-122"/>
              </a:rPr>
              <a:t>Parsing</a:t>
            </a:r>
            <a:r>
              <a:rPr lang="en-US" altLang="zh-CN" sz="2800" b="1" dirty="0">
                <a:solidFill>
                  <a:srgbClr val="000000"/>
                </a:solidFill>
                <a:ea typeface="宋体" panose="02010600030101010101" pitchFamily="2" charset="-122"/>
              </a:rPr>
              <a:t> from </a:t>
            </a:r>
            <a:r>
              <a:rPr lang="en-US" altLang="zh-CN" sz="2800" b="1" dirty="0">
                <a:latin typeface="+mj-lt"/>
              </a:rPr>
              <a:t>RGB(s)</a:t>
            </a:r>
          </a:p>
          <a:p>
            <a:pPr>
              <a:lnSpc>
                <a:spcPct val="200000"/>
              </a:lnSpc>
            </a:pPr>
            <a:r>
              <a:rPr lang="en-US" altLang="zh-CN" sz="2800" b="1" dirty="0">
                <a:solidFill>
                  <a:srgbClr val="C00000"/>
                </a:solidFill>
              </a:rPr>
              <a:t>Object part </a:t>
            </a:r>
            <a:r>
              <a:rPr lang="en-US" altLang="zh-CN" sz="2800" b="1" dirty="0"/>
              <a:t>localization from RGB(S)</a:t>
            </a:r>
            <a:endParaRPr lang="en-US" altLang="zh-CN" sz="2800" b="1" dirty="0">
              <a:latin typeface="+mj-lt"/>
            </a:endParaRPr>
          </a:p>
          <a:p>
            <a:pPr>
              <a:lnSpc>
                <a:spcPct val="200000"/>
              </a:lnSpc>
            </a:pPr>
            <a:r>
              <a:rPr lang="en-US" altLang="zh-CN" sz="2800" b="1" dirty="0">
                <a:solidFill>
                  <a:schemeClr val="accent2"/>
                </a:solidFill>
                <a:latin typeface="+mj-lt"/>
              </a:rPr>
              <a:t> </a:t>
            </a:r>
            <a:r>
              <a:rPr lang="en-US" altLang="zh-CN" sz="4000" b="1" dirty="0">
                <a:solidFill>
                  <a:srgbClr val="C00000"/>
                </a:solidFill>
                <a:ea typeface="宋体" panose="02010600030101010101" pitchFamily="2" charset="-122"/>
              </a:rPr>
              <a:t>Depth</a:t>
            </a:r>
            <a:r>
              <a:rPr lang="en-US" altLang="zh-CN" sz="4000" b="1" dirty="0">
                <a:solidFill>
                  <a:srgbClr val="000000"/>
                </a:solidFill>
                <a:ea typeface="宋体" panose="02010600030101010101" pitchFamily="2" charset="-122"/>
              </a:rPr>
              <a:t> Estimation</a:t>
            </a:r>
            <a:r>
              <a:rPr lang="en-US" altLang="zh-CN" sz="4000" b="1" dirty="0">
                <a:latin typeface="+mj-lt"/>
              </a:rPr>
              <a:t> from </a:t>
            </a:r>
            <a:r>
              <a:rPr lang="en-US" altLang="zh-CN" sz="4000" b="1" dirty="0"/>
              <a:t>RGB(s)</a:t>
            </a:r>
            <a:endParaRPr lang="en-US" altLang="zh-CN" sz="2800" b="1" dirty="0">
              <a:latin typeface="+mj-lt"/>
            </a:endParaRPr>
          </a:p>
        </p:txBody>
      </p:sp>
    </p:spTree>
    <p:extLst>
      <p:ext uri="{BB962C8B-B14F-4D97-AF65-F5344CB8AC3E}">
        <p14:creationId xmlns:p14="http://schemas.microsoft.com/office/powerpoint/2010/main" val="4001373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Outline</a:t>
            </a:r>
            <a:endParaRPr lang="zh-CN" altLang="en-US" dirty="0"/>
          </a:p>
        </p:txBody>
      </p:sp>
      <p:sp>
        <p:nvSpPr>
          <p:cNvPr id="7" name="文本框 6"/>
          <p:cNvSpPr txBox="1"/>
          <p:nvPr/>
        </p:nvSpPr>
        <p:spPr>
          <a:xfrm>
            <a:off x="4367808" y="2068179"/>
            <a:ext cx="3834425" cy="2721642"/>
          </a:xfrm>
          <a:prstGeom prst="rect">
            <a:avLst/>
          </a:prstGeom>
          <a:noFill/>
        </p:spPr>
        <p:txBody>
          <a:bodyPr wrap="square" rtlCol="0">
            <a:spAutoFit/>
          </a:bodyPr>
          <a:lstStyle/>
          <a:p>
            <a:pPr>
              <a:lnSpc>
                <a:spcPct val="200000"/>
              </a:lnSpc>
            </a:pPr>
            <a:r>
              <a:rPr lang="en-US" altLang="zh-CN" sz="3000" b="1" dirty="0">
                <a:ea typeface="+mj-ea"/>
              </a:rPr>
              <a:t>1. Motivation</a:t>
            </a:r>
          </a:p>
          <a:p>
            <a:pPr>
              <a:lnSpc>
                <a:spcPct val="200000"/>
              </a:lnSpc>
            </a:pPr>
            <a:r>
              <a:rPr lang="en-US" altLang="zh-CN" sz="3000" b="1" dirty="0">
                <a:ea typeface="+mj-ea"/>
              </a:rPr>
              <a:t>2. Related Work</a:t>
            </a:r>
          </a:p>
          <a:p>
            <a:pPr>
              <a:lnSpc>
                <a:spcPct val="200000"/>
              </a:lnSpc>
            </a:pPr>
            <a:r>
              <a:rPr lang="en-US" altLang="zh-CN" sz="3000" b="1" dirty="0">
                <a:ea typeface="+mj-ea"/>
              </a:rPr>
              <a:t>3. Pipeline  </a:t>
            </a:r>
            <a:endParaRPr lang="zh-CN" altLang="en-US" sz="3000" b="1" dirty="0">
              <a:ea typeface="+mj-ea"/>
            </a:endParaRPr>
          </a:p>
        </p:txBody>
      </p:sp>
    </p:spTree>
    <p:extLst>
      <p:ext uri="{BB962C8B-B14F-4D97-AF65-F5344CB8AC3E}">
        <p14:creationId xmlns:p14="http://schemas.microsoft.com/office/powerpoint/2010/main" val="385429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263352" y="985189"/>
            <a:ext cx="8640000" cy="565697"/>
          </a:xfrm>
        </p:spPr>
        <p:txBody>
          <a:bodyPr/>
          <a:lstStyle/>
          <a:p>
            <a:pPr marL="0" indent="0" eaLnBrk="1" hangingPunct="1">
              <a:buNone/>
            </a:pPr>
            <a:r>
              <a:rPr lang="zh-CN" altLang="en-US" sz="2000" b="0" dirty="0">
                <a:latin typeface="+mn-lt"/>
                <a:ea typeface="+mj-ea"/>
              </a:rPr>
              <a:t>输入单张</a:t>
            </a:r>
            <a:r>
              <a:rPr lang="en-US" altLang="zh-CN" sz="2000" b="0" dirty="0" err="1">
                <a:latin typeface="+mn-lt"/>
                <a:ea typeface="+mj-ea"/>
              </a:rPr>
              <a:t>rgb</a:t>
            </a:r>
            <a:r>
              <a:rPr lang="zh-CN" altLang="en-US" sz="2000" b="0" dirty="0">
                <a:latin typeface="+mn-lt"/>
                <a:ea typeface="+mj-ea"/>
              </a:rPr>
              <a:t>图像给出深度预测和对象的语义分割结果。</a:t>
            </a:r>
          </a:p>
        </p:txBody>
      </p:sp>
      <p:sp>
        <p:nvSpPr>
          <p:cNvPr id="5" name="文本框 4">
            <a:extLst>
              <a:ext uri="{FF2B5EF4-FFF2-40B4-BE49-F238E27FC236}">
                <a16:creationId xmlns:a16="http://schemas.microsoft.com/office/drawing/2014/main" id="{6988109F-9ABA-492D-B955-7A9D57839AD7}"/>
              </a:ext>
            </a:extLst>
          </p:cNvPr>
          <p:cNvSpPr txBox="1"/>
          <p:nvPr/>
        </p:nvSpPr>
        <p:spPr>
          <a:xfrm>
            <a:off x="0" y="6460825"/>
            <a:ext cx="12192000" cy="369332"/>
          </a:xfrm>
          <a:prstGeom prst="rect">
            <a:avLst/>
          </a:prstGeom>
          <a:solidFill>
            <a:schemeClr val="bg1"/>
          </a:solidFill>
        </p:spPr>
        <p:txBody>
          <a:bodyPr wrap="square" rtlCol="0">
            <a:spAutoFit/>
          </a:bodyPr>
          <a:lstStyle/>
          <a:p>
            <a:pPr fontAlgn="base">
              <a:spcBef>
                <a:spcPct val="0"/>
              </a:spcBef>
              <a:spcAft>
                <a:spcPct val="0"/>
              </a:spcAft>
            </a:pPr>
            <a:r>
              <a:rPr lang="en-US" altLang="zh-CN" dirty="0" err="1">
                <a:solidFill>
                  <a:srgbClr val="000000"/>
                </a:solidFill>
                <a:ea typeface="宋体" panose="02010600030101010101" pitchFamily="2" charset="-122"/>
              </a:rPr>
              <a:t>Shu</a:t>
            </a:r>
            <a:r>
              <a:rPr lang="en-US" altLang="zh-CN" dirty="0">
                <a:solidFill>
                  <a:srgbClr val="000000"/>
                </a:solidFill>
                <a:ea typeface="宋体" panose="02010600030101010101" pitchFamily="2" charset="-122"/>
              </a:rPr>
              <a:t> Kong, </a:t>
            </a:r>
            <a:r>
              <a:rPr lang="en-US" altLang="zh-CN" dirty="0" err="1">
                <a:solidFill>
                  <a:srgbClr val="000000"/>
                </a:solidFill>
                <a:ea typeface="宋体" panose="02010600030101010101" pitchFamily="2" charset="-122"/>
              </a:rPr>
              <a:t>Charless</a:t>
            </a:r>
            <a:r>
              <a:rPr lang="en-US" altLang="zh-CN" dirty="0">
                <a:solidFill>
                  <a:srgbClr val="000000"/>
                </a:solidFill>
                <a:ea typeface="宋体" panose="02010600030101010101" pitchFamily="2" charset="-122"/>
              </a:rPr>
              <a:t> C. </a:t>
            </a:r>
            <a:r>
              <a:rPr lang="en-US" altLang="zh-CN" dirty="0" err="1">
                <a:solidFill>
                  <a:srgbClr val="000000"/>
                </a:solidFill>
                <a:ea typeface="宋体" panose="02010600030101010101" pitchFamily="2" charset="-122"/>
              </a:rPr>
              <a:t>Fowlkes</a:t>
            </a:r>
            <a:r>
              <a:rPr lang="en-US" altLang="zh-CN" dirty="0">
                <a:solidFill>
                  <a:srgbClr val="000000"/>
                </a:solidFill>
                <a:ea typeface="宋体" panose="02010600030101010101" pitchFamily="2" charset="-122"/>
              </a:rPr>
              <a:t>. </a:t>
            </a:r>
            <a:r>
              <a:rPr lang="en-US" altLang="zh-CN" b="1" dirty="0">
                <a:solidFill>
                  <a:srgbClr val="000000"/>
                </a:solidFill>
                <a:ea typeface="宋体" panose="02010600030101010101" pitchFamily="2" charset="-122"/>
              </a:rPr>
              <a:t>Recurrent Scene Parsing With Perspective Understanding in the Loop</a:t>
            </a:r>
            <a:r>
              <a:rPr lang="en-US" altLang="zh-CN" dirty="0">
                <a:solidFill>
                  <a:srgbClr val="000000"/>
                </a:solidFill>
                <a:ea typeface="宋体" panose="02010600030101010101" pitchFamily="2" charset="-122"/>
              </a:rPr>
              <a:t>. CVPR2018.</a:t>
            </a:r>
          </a:p>
        </p:txBody>
      </p:sp>
      <p:sp>
        <p:nvSpPr>
          <p:cNvPr id="6" name="内容占位符 1">
            <a:extLst>
              <a:ext uri="{FF2B5EF4-FFF2-40B4-BE49-F238E27FC236}">
                <a16:creationId xmlns:a16="http://schemas.microsoft.com/office/drawing/2014/main" id="{10D9200F-D84B-49F3-A3DD-48339B34AC1E}"/>
              </a:ext>
            </a:extLst>
          </p:cNvPr>
          <p:cNvSpPr txBox="1">
            <a:spLocks/>
          </p:cNvSpPr>
          <p:nvPr/>
        </p:nvSpPr>
        <p:spPr bwMode="auto">
          <a:xfrm>
            <a:off x="303785" y="1674178"/>
            <a:ext cx="6695073" cy="1250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err="1"/>
              <a:t>rgb</a:t>
            </a:r>
            <a:r>
              <a:rPr lang="zh-CN" altLang="en-US" sz="1800" b="0" dirty="0"/>
              <a:t>图像</a:t>
            </a:r>
            <a:endParaRPr lang="en-US" altLang="zh-CN" sz="1800" b="0" dirty="0"/>
          </a:p>
          <a:p>
            <a:r>
              <a:rPr lang="zh-CN" altLang="en-US" sz="1800" b="0" dirty="0"/>
              <a:t>输出 ：图像的深度预测和对象的语义分割结果</a:t>
            </a:r>
            <a:endParaRPr lang="en-US" altLang="zh-CN" sz="1800" b="0" dirty="0"/>
          </a:p>
          <a:p>
            <a:r>
              <a:rPr lang="zh-CN" altLang="en-US" sz="1800" b="0" dirty="0"/>
              <a:t>数据集：</a:t>
            </a:r>
            <a:r>
              <a:rPr lang="en-US" altLang="zh-CN" sz="1800" b="0" dirty="0"/>
              <a:t> NYUD-depth-v2</a:t>
            </a:r>
            <a:r>
              <a:rPr lang="zh-CN" altLang="en-US" sz="1800" b="0" dirty="0"/>
              <a:t>、</a:t>
            </a:r>
            <a:r>
              <a:rPr lang="en-US" altLang="zh-CN" sz="1800" b="0" dirty="0"/>
              <a:t> SUN-RGBD</a:t>
            </a:r>
            <a:r>
              <a:rPr lang="zh-CN" altLang="en-US" sz="1800" b="0" dirty="0"/>
              <a:t>、</a:t>
            </a:r>
            <a:r>
              <a:rPr lang="en-US" altLang="zh-CN" sz="1800" b="0" dirty="0"/>
              <a:t> Cityscapes</a:t>
            </a:r>
            <a:r>
              <a:rPr lang="zh-CN" altLang="en-US" sz="1800" b="0" dirty="0"/>
              <a:t>、</a:t>
            </a:r>
            <a:r>
              <a:rPr lang="en-US" altLang="zh-CN" sz="1800" b="0" dirty="0"/>
              <a:t> Stanford-2D-3D</a:t>
            </a:r>
            <a:endParaRPr lang="zh-CN" altLang="en-US" sz="1800" b="0" dirty="0"/>
          </a:p>
          <a:p>
            <a:endParaRPr lang="zh-CN" altLang="en-US" sz="1800" b="0" dirty="0"/>
          </a:p>
          <a:p>
            <a:endParaRPr lang="zh-CN" altLang="en-US" sz="1800" b="0" dirty="0">
              <a:solidFill>
                <a:srgbClr val="C00000"/>
              </a:solidFill>
            </a:endParaRPr>
          </a:p>
          <a:p>
            <a:endParaRPr lang="en-US" altLang="zh-CN" sz="2000" dirty="0"/>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280392" y="69752"/>
            <a:ext cx="8626475" cy="642937"/>
          </a:xfrm>
        </p:spPr>
        <p:txBody>
          <a:bodyPr/>
          <a:lstStyle/>
          <a:p>
            <a:r>
              <a:rPr lang="en-US" altLang="zh-CN" dirty="0"/>
              <a:t>Related work</a:t>
            </a:r>
            <a:endParaRPr lang="zh-CN" altLang="en-US" dirty="0"/>
          </a:p>
        </p:txBody>
      </p:sp>
      <p:pic>
        <p:nvPicPr>
          <p:cNvPr id="2050" name="Picture 2" descr="C:\Users\A\Deskto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3040161"/>
            <a:ext cx="7077076"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21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119336" y="908720"/>
            <a:ext cx="8640000" cy="565697"/>
          </a:xfrm>
        </p:spPr>
        <p:txBody>
          <a:bodyPr/>
          <a:lstStyle/>
          <a:p>
            <a:pPr marL="0" indent="0" eaLnBrk="1" hangingPunct="1">
              <a:buNone/>
            </a:pPr>
            <a:r>
              <a:rPr lang="zh-CN" altLang="en-US" sz="2000" b="0" dirty="0">
                <a:latin typeface="+mn-lt"/>
                <a:ea typeface="+mj-ea"/>
              </a:rPr>
              <a:t>输入</a:t>
            </a:r>
            <a:r>
              <a:rPr lang="en-US" altLang="zh-CN" sz="2000" b="0" dirty="0" err="1">
                <a:latin typeface="+mn-lt"/>
                <a:ea typeface="+mj-ea"/>
              </a:rPr>
              <a:t>rgb</a:t>
            </a:r>
            <a:r>
              <a:rPr lang="zh-CN" altLang="en-US" sz="2000" b="0" dirty="0">
                <a:latin typeface="+mn-lt"/>
                <a:ea typeface="+mj-ea"/>
              </a:rPr>
              <a:t>图像，给出图的深度预测结果。</a:t>
            </a:r>
          </a:p>
        </p:txBody>
      </p:sp>
      <p:sp>
        <p:nvSpPr>
          <p:cNvPr id="5" name="文本框 4">
            <a:extLst>
              <a:ext uri="{FF2B5EF4-FFF2-40B4-BE49-F238E27FC236}">
                <a16:creationId xmlns:a16="http://schemas.microsoft.com/office/drawing/2014/main" id="{6988109F-9ABA-492D-B955-7A9D57839AD7}"/>
              </a:ext>
            </a:extLst>
          </p:cNvPr>
          <p:cNvSpPr txBox="1"/>
          <p:nvPr/>
        </p:nvSpPr>
        <p:spPr>
          <a:xfrm>
            <a:off x="15659" y="6140173"/>
            <a:ext cx="12192000" cy="646331"/>
          </a:xfrm>
          <a:prstGeom prst="rect">
            <a:avLst/>
          </a:prstGeom>
          <a:solidFill>
            <a:schemeClr val="bg1"/>
          </a:solidFill>
        </p:spPr>
        <p:txBody>
          <a:bodyPr wrap="square" rtlCol="0">
            <a:spAutoFit/>
          </a:bodyPr>
          <a:lstStyle/>
          <a:p>
            <a:pPr fontAlgn="base">
              <a:spcBef>
                <a:spcPct val="0"/>
              </a:spcBef>
              <a:spcAft>
                <a:spcPct val="0"/>
              </a:spcAft>
            </a:pPr>
            <a:r>
              <a:rPr lang="en-US" altLang="zh-CN" dirty="0" err="1">
                <a:solidFill>
                  <a:srgbClr val="000000"/>
                </a:solidFill>
                <a:ea typeface="宋体" panose="02010600030101010101" pitchFamily="2" charset="-122"/>
              </a:rPr>
              <a:t>Huan</a:t>
            </a:r>
            <a:r>
              <a:rPr lang="en-US" altLang="zh-CN" dirty="0">
                <a:solidFill>
                  <a:srgbClr val="000000"/>
                </a:solidFill>
                <a:ea typeface="宋体" panose="02010600030101010101" pitchFamily="2" charset="-122"/>
              </a:rPr>
              <a:t> Fu, </a:t>
            </a:r>
            <a:r>
              <a:rPr lang="en-US" altLang="zh-CN" dirty="0" err="1">
                <a:solidFill>
                  <a:srgbClr val="000000"/>
                </a:solidFill>
                <a:ea typeface="宋体" panose="02010600030101010101" pitchFamily="2" charset="-122"/>
              </a:rPr>
              <a:t>Mingming</a:t>
            </a:r>
            <a:r>
              <a:rPr lang="en-US" altLang="zh-CN" dirty="0">
                <a:solidFill>
                  <a:srgbClr val="000000"/>
                </a:solidFill>
                <a:ea typeface="宋体" panose="02010600030101010101" pitchFamily="2" charset="-122"/>
              </a:rPr>
              <a:t> Gong, </a:t>
            </a:r>
            <a:r>
              <a:rPr lang="en-US" altLang="zh-CN" dirty="0" err="1">
                <a:solidFill>
                  <a:srgbClr val="000000"/>
                </a:solidFill>
                <a:ea typeface="宋体" panose="02010600030101010101" pitchFamily="2" charset="-122"/>
              </a:rPr>
              <a:t>Chaohui</a:t>
            </a:r>
            <a:r>
              <a:rPr lang="en-US" altLang="zh-CN" dirty="0">
                <a:solidFill>
                  <a:srgbClr val="000000"/>
                </a:solidFill>
                <a:ea typeface="宋体" panose="02010600030101010101" pitchFamily="2" charset="-122"/>
              </a:rPr>
              <a:t> Wang, </a:t>
            </a:r>
            <a:r>
              <a:rPr lang="en-US" altLang="zh-CN" dirty="0" err="1">
                <a:solidFill>
                  <a:srgbClr val="000000"/>
                </a:solidFill>
                <a:ea typeface="宋体" panose="02010600030101010101" pitchFamily="2" charset="-122"/>
              </a:rPr>
              <a:t>Kayhan</a:t>
            </a:r>
            <a:r>
              <a:rPr lang="en-US" altLang="zh-CN" dirty="0">
                <a:solidFill>
                  <a:srgbClr val="000000"/>
                </a:solidFill>
                <a:ea typeface="宋体" panose="02010600030101010101" pitchFamily="2" charset="-122"/>
              </a:rPr>
              <a:t> </a:t>
            </a:r>
            <a:r>
              <a:rPr lang="en-US" altLang="zh-CN" dirty="0" err="1">
                <a:solidFill>
                  <a:srgbClr val="000000"/>
                </a:solidFill>
                <a:ea typeface="宋体" panose="02010600030101010101" pitchFamily="2" charset="-122"/>
              </a:rPr>
              <a:t>Batmanghelich</a:t>
            </a:r>
            <a:r>
              <a:rPr lang="en-US" altLang="zh-CN" dirty="0">
                <a:solidFill>
                  <a:srgbClr val="000000"/>
                </a:solidFill>
                <a:ea typeface="宋体" panose="02010600030101010101" pitchFamily="2" charset="-122"/>
              </a:rPr>
              <a:t>, </a:t>
            </a:r>
            <a:r>
              <a:rPr lang="en-US" altLang="zh-CN" dirty="0" err="1">
                <a:solidFill>
                  <a:srgbClr val="000000"/>
                </a:solidFill>
                <a:ea typeface="宋体" panose="02010600030101010101" pitchFamily="2" charset="-122"/>
              </a:rPr>
              <a:t>Dacheng</a:t>
            </a:r>
            <a:r>
              <a:rPr lang="en-US" altLang="zh-CN" dirty="0">
                <a:solidFill>
                  <a:srgbClr val="000000"/>
                </a:solidFill>
                <a:ea typeface="宋体" panose="02010600030101010101" pitchFamily="2" charset="-122"/>
              </a:rPr>
              <a:t> Tao. </a:t>
            </a:r>
            <a:r>
              <a:rPr lang="en-US" altLang="zh-CN" b="1" dirty="0">
                <a:solidFill>
                  <a:srgbClr val="000000"/>
                </a:solidFill>
                <a:ea typeface="宋体" panose="02010600030101010101" pitchFamily="2" charset="-122"/>
              </a:rPr>
              <a:t>Deep Ordinal Regression Network for Monocular Depth Estimation</a:t>
            </a:r>
            <a:r>
              <a:rPr lang="en-US" altLang="zh-CN" dirty="0">
                <a:solidFill>
                  <a:srgbClr val="000000"/>
                </a:solidFill>
                <a:ea typeface="宋体" panose="02010600030101010101" pitchFamily="2" charset="-122"/>
              </a:rPr>
              <a:t>. CVPR2018.</a:t>
            </a:r>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119336" y="71496"/>
            <a:ext cx="8626475" cy="642937"/>
          </a:xfrm>
        </p:spPr>
        <p:txBody>
          <a:bodyPr/>
          <a:lstStyle/>
          <a:p>
            <a:r>
              <a:rPr lang="en-US" altLang="zh-CN" dirty="0"/>
              <a:t>Related work</a:t>
            </a:r>
            <a:endParaRPr lang="zh-CN" altLang="en-US" dirty="0"/>
          </a:p>
        </p:txBody>
      </p:sp>
      <p:pic>
        <p:nvPicPr>
          <p:cNvPr id="4098" name="Picture 2" descr="C:\Users\A\Deskto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504" y="2804827"/>
            <a:ext cx="8604970" cy="2716187"/>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1">
            <a:extLst>
              <a:ext uri="{FF2B5EF4-FFF2-40B4-BE49-F238E27FC236}">
                <a16:creationId xmlns:a16="http://schemas.microsoft.com/office/drawing/2014/main" id="{5023D773-1F13-47DA-9CBD-0B1E0AD04A58}"/>
              </a:ext>
            </a:extLst>
          </p:cNvPr>
          <p:cNvSpPr txBox="1">
            <a:spLocks/>
          </p:cNvSpPr>
          <p:nvPr/>
        </p:nvSpPr>
        <p:spPr bwMode="auto">
          <a:xfrm>
            <a:off x="119336" y="1621563"/>
            <a:ext cx="6695073" cy="1036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err="1"/>
              <a:t>rgb</a:t>
            </a:r>
            <a:r>
              <a:rPr lang="zh-CN" altLang="en-US" sz="1800" b="0" dirty="0"/>
              <a:t>图像</a:t>
            </a:r>
            <a:endParaRPr lang="en-US" altLang="zh-CN" sz="1800" b="0" dirty="0"/>
          </a:p>
          <a:p>
            <a:r>
              <a:rPr lang="zh-CN" altLang="en-US" sz="1800" b="0" dirty="0"/>
              <a:t>输出 ：图像的深度预测结果</a:t>
            </a:r>
          </a:p>
          <a:p>
            <a:r>
              <a:rPr lang="zh-CN" altLang="en-US" sz="1800" b="0" dirty="0"/>
              <a:t>数据集：</a:t>
            </a:r>
            <a:r>
              <a:rPr lang="en-US" altLang="zh-CN" sz="1800" b="0" dirty="0"/>
              <a:t>KITTI</a:t>
            </a:r>
            <a:r>
              <a:rPr lang="zh-CN" altLang="en-US" sz="1800" b="0" dirty="0"/>
              <a:t>、</a:t>
            </a:r>
            <a:r>
              <a:rPr lang="en-US" altLang="zh-CN" sz="1800" b="0" dirty="0"/>
              <a:t>Make3D</a:t>
            </a:r>
            <a:r>
              <a:rPr lang="zh-CN" altLang="en-US" sz="1800" b="0" dirty="0"/>
              <a:t>、</a:t>
            </a:r>
            <a:r>
              <a:rPr lang="en-US" altLang="zh-CN" sz="1800" b="0" dirty="0"/>
              <a:t>NYU Depth v2</a:t>
            </a:r>
            <a:endParaRPr lang="zh-CN" altLang="en-US" sz="1800" b="0" dirty="0">
              <a:solidFill>
                <a:srgbClr val="C00000"/>
              </a:solidFill>
            </a:endParaRPr>
          </a:p>
          <a:p>
            <a:endParaRPr lang="en-US" altLang="zh-CN" sz="2000" dirty="0"/>
          </a:p>
        </p:txBody>
      </p:sp>
    </p:spTree>
    <p:extLst>
      <p:ext uri="{BB962C8B-B14F-4D97-AF65-F5344CB8AC3E}">
        <p14:creationId xmlns:p14="http://schemas.microsoft.com/office/powerpoint/2010/main" val="3117887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263352" y="898492"/>
            <a:ext cx="8640000" cy="565697"/>
          </a:xfrm>
        </p:spPr>
        <p:txBody>
          <a:bodyPr/>
          <a:lstStyle/>
          <a:p>
            <a:pPr marL="0" indent="0" eaLnBrk="1" hangingPunct="1">
              <a:buNone/>
            </a:pPr>
            <a:r>
              <a:rPr lang="zh-CN" altLang="en-US" sz="2000" b="0" dirty="0">
                <a:latin typeface="+mn-lt"/>
                <a:ea typeface="+mj-ea"/>
              </a:rPr>
              <a:t>输入</a:t>
            </a:r>
            <a:r>
              <a:rPr lang="en-US" altLang="zh-CN" sz="2000" b="0" dirty="0" err="1">
                <a:latin typeface="+mn-lt"/>
                <a:ea typeface="+mj-ea"/>
              </a:rPr>
              <a:t>rgb</a:t>
            </a:r>
            <a:r>
              <a:rPr lang="zh-CN" altLang="en-US" sz="2000" b="0" dirty="0">
                <a:latin typeface="+mn-lt"/>
                <a:ea typeface="+mj-ea"/>
              </a:rPr>
              <a:t>图像，给出图的深度预测结果。</a:t>
            </a:r>
          </a:p>
        </p:txBody>
      </p:sp>
      <p:sp>
        <p:nvSpPr>
          <p:cNvPr id="5" name="文本框 4">
            <a:extLst>
              <a:ext uri="{FF2B5EF4-FFF2-40B4-BE49-F238E27FC236}">
                <a16:creationId xmlns:a16="http://schemas.microsoft.com/office/drawing/2014/main" id="{6988109F-9ABA-492D-B955-7A9D57839AD7}"/>
              </a:ext>
            </a:extLst>
          </p:cNvPr>
          <p:cNvSpPr txBox="1"/>
          <p:nvPr/>
        </p:nvSpPr>
        <p:spPr>
          <a:xfrm>
            <a:off x="15659" y="6432745"/>
            <a:ext cx="12192000" cy="369332"/>
          </a:xfrm>
          <a:prstGeom prst="rect">
            <a:avLst/>
          </a:prstGeom>
          <a:solidFill>
            <a:schemeClr val="bg1"/>
          </a:solidFill>
        </p:spPr>
        <p:txBody>
          <a:bodyPr wrap="square" rtlCol="0">
            <a:spAutoFit/>
          </a:bodyPr>
          <a:lstStyle/>
          <a:p>
            <a:pPr fontAlgn="base">
              <a:spcBef>
                <a:spcPct val="0"/>
              </a:spcBef>
              <a:spcAft>
                <a:spcPct val="0"/>
              </a:spcAft>
            </a:pPr>
            <a:r>
              <a:rPr lang="en-US" altLang="zh-CN" dirty="0" err="1">
                <a:solidFill>
                  <a:srgbClr val="000000"/>
                </a:solidFill>
                <a:ea typeface="宋体" panose="02010600030101010101" pitchFamily="2" charset="-122"/>
              </a:rPr>
              <a:t>Zhengqi</a:t>
            </a:r>
            <a:r>
              <a:rPr lang="en-US" altLang="zh-CN" dirty="0">
                <a:solidFill>
                  <a:srgbClr val="000000"/>
                </a:solidFill>
                <a:ea typeface="宋体" panose="02010600030101010101" pitchFamily="2" charset="-122"/>
              </a:rPr>
              <a:t> Li, Noah </a:t>
            </a:r>
            <a:r>
              <a:rPr lang="en-US" altLang="zh-CN" dirty="0" err="1">
                <a:solidFill>
                  <a:srgbClr val="000000"/>
                </a:solidFill>
                <a:ea typeface="宋体" panose="02010600030101010101" pitchFamily="2" charset="-122"/>
              </a:rPr>
              <a:t>Snavely</a:t>
            </a:r>
            <a:r>
              <a:rPr lang="en-US" altLang="zh-CN" dirty="0">
                <a:solidFill>
                  <a:srgbClr val="000000"/>
                </a:solidFill>
                <a:ea typeface="宋体" panose="02010600030101010101" pitchFamily="2" charset="-122"/>
              </a:rPr>
              <a:t>. </a:t>
            </a:r>
            <a:r>
              <a:rPr lang="en-US" altLang="zh-CN" b="1" dirty="0" err="1">
                <a:solidFill>
                  <a:srgbClr val="000000"/>
                </a:solidFill>
                <a:ea typeface="宋体" panose="02010600030101010101" pitchFamily="2" charset="-122"/>
              </a:rPr>
              <a:t>MegaDepth</a:t>
            </a:r>
            <a:r>
              <a:rPr lang="en-US" altLang="zh-CN" b="1" dirty="0">
                <a:solidFill>
                  <a:srgbClr val="000000"/>
                </a:solidFill>
                <a:ea typeface="宋体" panose="02010600030101010101" pitchFamily="2" charset="-122"/>
              </a:rPr>
              <a:t>: Learning Single-View Depth Prediction From Internet Photos</a:t>
            </a:r>
            <a:r>
              <a:rPr lang="en-US" altLang="zh-CN" dirty="0">
                <a:solidFill>
                  <a:srgbClr val="000000"/>
                </a:solidFill>
                <a:ea typeface="宋体" panose="02010600030101010101" pitchFamily="2" charset="-122"/>
              </a:rPr>
              <a:t>. CVPR2018.</a:t>
            </a:r>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119336" y="106748"/>
            <a:ext cx="8626475" cy="642937"/>
          </a:xfrm>
        </p:spPr>
        <p:txBody>
          <a:bodyPr/>
          <a:lstStyle/>
          <a:p>
            <a:r>
              <a:rPr lang="en-US" altLang="zh-CN" dirty="0"/>
              <a:t>Related work</a:t>
            </a:r>
            <a:endParaRPr lang="zh-CN" altLang="en-US" dirty="0"/>
          </a:p>
        </p:txBody>
      </p:sp>
      <p:pic>
        <p:nvPicPr>
          <p:cNvPr id="5122" name="Picture 2" descr="C:\Users\A\Desktop\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773" y="826210"/>
            <a:ext cx="4133850" cy="5229225"/>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1">
            <a:extLst>
              <a:ext uri="{FF2B5EF4-FFF2-40B4-BE49-F238E27FC236}">
                <a16:creationId xmlns:a16="http://schemas.microsoft.com/office/drawing/2014/main" id="{574789F8-A232-45A1-9D29-F21C61A83288}"/>
              </a:ext>
            </a:extLst>
          </p:cNvPr>
          <p:cNvSpPr txBox="1">
            <a:spLocks/>
          </p:cNvSpPr>
          <p:nvPr/>
        </p:nvSpPr>
        <p:spPr bwMode="auto">
          <a:xfrm>
            <a:off x="290464" y="1841499"/>
            <a:ext cx="6695073" cy="11108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err="1"/>
              <a:t>rgb</a:t>
            </a:r>
            <a:r>
              <a:rPr lang="zh-CN" altLang="en-US" sz="1800" b="0" dirty="0"/>
              <a:t>图像</a:t>
            </a:r>
            <a:endParaRPr lang="en-US" altLang="zh-CN" sz="1800" b="0" dirty="0"/>
          </a:p>
          <a:p>
            <a:r>
              <a:rPr lang="zh-CN" altLang="en-US" sz="1800" b="0" dirty="0"/>
              <a:t>输出 ：图像的深度预测结果</a:t>
            </a:r>
          </a:p>
          <a:p>
            <a:r>
              <a:rPr lang="zh-CN" altLang="en-US" sz="1800" b="0" dirty="0"/>
              <a:t>数据集：</a:t>
            </a:r>
            <a:r>
              <a:rPr lang="en-US" altLang="zh-CN" sz="1800" b="0" dirty="0"/>
              <a:t>Make3D</a:t>
            </a:r>
            <a:r>
              <a:rPr lang="zh-CN" altLang="en-US" sz="1800" b="0" dirty="0"/>
              <a:t>、</a:t>
            </a:r>
            <a:r>
              <a:rPr lang="en-US" altLang="zh-CN" sz="1800" b="0" dirty="0"/>
              <a:t>KITTI</a:t>
            </a:r>
            <a:r>
              <a:rPr lang="zh-CN" altLang="en-US" sz="1800" b="0" dirty="0"/>
              <a:t>、</a:t>
            </a:r>
            <a:r>
              <a:rPr lang="en-US" altLang="zh-CN" sz="1800" b="0" dirty="0"/>
              <a:t>DIW</a:t>
            </a:r>
            <a:endParaRPr lang="zh-CN" altLang="en-US" sz="1800" b="0" dirty="0">
              <a:solidFill>
                <a:srgbClr val="C00000"/>
              </a:solidFill>
            </a:endParaRPr>
          </a:p>
          <a:p>
            <a:endParaRPr lang="en-US" altLang="zh-CN" sz="2000" dirty="0"/>
          </a:p>
        </p:txBody>
      </p:sp>
    </p:spTree>
    <p:extLst>
      <p:ext uri="{BB962C8B-B14F-4D97-AF65-F5344CB8AC3E}">
        <p14:creationId xmlns:p14="http://schemas.microsoft.com/office/powerpoint/2010/main" val="1733787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407368" y="935597"/>
            <a:ext cx="8640000" cy="565697"/>
          </a:xfrm>
        </p:spPr>
        <p:txBody>
          <a:bodyPr/>
          <a:lstStyle/>
          <a:p>
            <a:pPr marL="0" indent="0" eaLnBrk="1" hangingPunct="1">
              <a:buNone/>
            </a:pPr>
            <a:r>
              <a:rPr lang="zh-CN" altLang="en-US" sz="2000" b="0" dirty="0">
                <a:latin typeface="+mn-lt"/>
                <a:ea typeface="+mj-ea"/>
              </a:rPr>
              <a:t>输入</a:t>
            </a:r>
            <a:r>
              <a:rPr lang="en-US" altLang="zh-CN" sz="2000" b="0" dirty="0" err="1">
                <a:latin typeface="+mn-lt"/>
                <a:ea typeface="+mj-ea"/>
              </a:rPr>
              <a:t>rgb</a:t>
            </a:r>
            <a:r>
              <a:rPr lang="zh-CN" altLang="en-US" sz="2000" b="0" dirty="0">
                <a:latin typeface="+mn-lt"/>
                <a:ea typeface="+mj-ea"/>
              </a:rPr>
              <a:t>图像，给出图的深度预测结果。</a:t>
            </a:r>
          </a:p>
        </p:txBody>
      </p:sp>
      <p:sp>
        <p:nvSpPr>
          <p:cNvPr id="5" name="文本框 4">
            <a:extLst>
              <a:ext uri="{FF2B5EF4-FFF2-40B4-BE49-F238E27FC236}">
                <a16:creationId xmlns:a16="http://schemas.microsoft.com/office/drawing/2014/main" id="{6988109F-9ABA-492D-B955-7A9D57839AD7}"/>
              </a:ext>
            </a:extLst>
          </p:cNvPr>
          <p:cNvSpPr txBox="1"/>
          <p:nvPr/>
        </p:nvSpPr>
        <p:spPr>
          <a:xfrm>
            <a:off x="0" y="6165304"/>
            <a:ext cx="12192000" cy="646331"/>
          </a:xfrm>
          <a:prstGeom prst="rect">
            <a:avLst/>
          </a:prstGeom>
          <a:solidFill>
            <a:schemeClr val="bg1"/>
          </a:solidFill>
        </p:spPr>
        <p:txBody>
          <a:bodyPr wrap="square" rtlCol="0">
            <a:spAutoFit/>
          </a:bodyPr>
          <a:lstStyle/>
          <a:p>
            <a:pPr fontAlgn="base">
              <a:spcBef>
                <a:spcPct val="0"/>
              </a:spcBef>
              <a:spcAft>
                <a:spcPct val="0"/>
              </a:spcAft>
            </a:pPr>
            <a:r>
              <a:rPr lang="en-US" altLang="zh-CN" dirty="0">
                <a:solidFill>
                  <a:srgbClr val="000000"/>
                </a:solidFill>
                <a:ea typeface="宋体" panose="02010600030101010101" pitchFamily="2" charset="-122"/>
              </a:rPr>
              <a:t>Dan </a:t>
            </a:r>
            <a:r>
              <a:rPr lang="en-US" altLang="zh-CN" dirty="0" err="1">
                <a:solidFill>
                  <a:srgbClr val="000000"/>
                </a:solidFill>
                <a:ea typeface="宋体" panose="02010600030101010101" pitchFamily="2" charset="-122"/>
              </a:rPr>
              <a:t>Xu</a:t>
            </a:r>
            <a:r>
              <a:rPr lang="en-US" altLang="zh-CN" dirty="0">
                <a:solidFill>
                  <a:srgbClr val="000000"/>
                </a:solidFill>
                <a:ea typeface="宋体" panose="02010600030101010101" pitchFamily="2" charset="-122"/>
              </a:rPr>
              <a:t>, Wei Wang, </a:t>
            </a:r>
            <a:r>
              <a:rPr lang="en-US" altLang="zh-CN" dirty="0" err="1">
                <a:solidFill>
                  <a:srgbClr val="000000"/>
                </a:solidFill>
                <a:ea typeface="宋体" panose="02010600030101010101" pitchFamily="2" charset="-122"/>
              </a:rPr>
              <a:t>Hao</a:t>
            </a:r>
            <a:r>
              <a:rPr lang="en-US" altLang="zh-CN" dirty="0">
                <a:solidFill>
                  <a:srgbClr val="000000"/>
                </a:solidFill>
                <a:ea typeface="宋体" panose="02010600030101010101" pitchFamily="2" charset="-122"/>
              </a:rPr>
              <a:t> Tang, Hong Liu, </a:t>
            </a:r>
            <a:r>
              <a:rPr lang="en-US" altLang="zh-CN" dirty="0" err="1">
                <a:solidFill>
                  <a:srgbClr val="000000"/>
                </a:solidFill>
                <a:ea typeface="宋体" panose="02010600030101010101" pitchFamily="2" charset="-122"/>
              </a:rPr>
              <a:t>Nicu</a:t>
            </a:r>
            <a:r>
              <a:rPr lang="en-US" altLang="zh-CN" dirty="0">
                <a:solidFill>
                  <a:srgbClr val="000000"/>
                </a:solidFill>
                <a:ea typeface="宋体" panose="02010600030101010101" pitchFamily="2" charset="-122"/>
              </a:rPr>
              <a:t> </a:t>
            </a:r>
            <a:r>
              <a:rPr lang="en-US" altLang="zh-CN" dirty="0" err="1">
                <a:solidFill>
                  <a:srgbClr val="000000"/>
                </a:solidFill>
                <a:ea typeface="宋体" panose="02010600030101010101" pitchFamily="2" charset="-122"/>
              </a:rPr>
              <a:t>Sebe</a:t>
            </a:r>
            <a:r>
              <a:rPr lang="en-US" altLang="zh-CN" dirty="0">
                <a:solidFill>
                  <a:srgbClr val="000000"/>
                </a:solidFill>
                <a:ea typeface="宋体" panose="02010600030101010101" pitchFamily="2" charset="-122"/>
              </a:rPr>
              <a:t>, Elisa Ricci. </a:t>
            </a:r>
            <a:r>
              <a:rPr lang="en-US" altLang="zh-CN" b="1" dirty="0">
                <a:solidFill>
                  <a:srgbClr val="000000"/>
                </a:solidFill>
                <a:ea typeface="宋体" panose="02010600030101010101" pitchFamily="2" charset="-122"/>
              </a:rPr>
              <a:t>Structured Attention Guided Convolutional Neural Fields for Monocular Depth Estimation</a:t>
            </a:r>
            <a:r>
              <a:rPr lang="en-US" altLang="zh-CN" dirty="0">
                <a:solidFill>
                  <a:srgbClr val="000000"/>
                </a:solidFill>
                <a:ea typeface="宋体" panose="02010600030101010101" pitchFamily="2" charset="-122"/>
              </a:rPr>
              <a:t>. CVPR2018.</a:t>
            </a:r>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191344" y="118735"/>
            <a:ext cx="8626475" cy="642937"/>
          </a:xfrm>
        </p:spPr>
        <p:txBody>
          <a:bodyPr/>
          <a:lstStyle/>
          <a:p>
            <a:r>
              <a:rPr lang="en-US" altLang="zh-CN" dirty="0"/>
              <a:t>Related work</a:t>
            </a:r>
            <a:endParaRPr lang="zh-CN" altLang="en-US" dirty="0"/>
          </a:p>
        </p:txBody>
      </p:sp>
      <p:pic>
        <p:nvPicPr>
          <p:cNvPr id="7170" name="Picture 2" descr="C:\Users\A\Desktop\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922" y="3090503"/>
            <a:ext cx="8258176" cy="2657475"/>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1">
            <a:extLst>
              <a:ext uri="{FF2B5EF4-FFF2-40B4-BE49-F238E27FC236}">
                <a16:creationId xmlns:a16="http://schemas.microsoft.com/office/drawing/2014/main" id="{12651811-CE5D-44AE-A872-620AD3CCB745}"/>
              </a:ext>
            </a:extLst>
          </p:cNvPr>
          <p:cNvSpPr txBox="1">
            <a:spLocks/>
          </p:cNvSpPr>
          <p:nvPr/>
        </p:nvSpPr>
        <p:spPr bwMode="auto">
          <a:xfrm>
            <a:off x="407368" y="1665065"/>
            <a:ext cx="6695073" cy="1008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输入：单张</a:t>
            </a:r>
            <a:r>
              <a:rPr lang="en-US" altLang="zh-CN" sz="1800" b="0" dirty="0" err="1"/>
              <a:t>rgb</a:t>
            </a:r>
            <a:r>
              <a:rPr lang="zh-CN" altLang="en-US" sz="1800" b="0" dirty="0"/>
              <a:t>图像</a:t>
            </a:r>
            <a:endParaRPr lang="en-US" altLang="zh-CN" sz="1800" b="0" dirty="0"/>
          </a:p>
          <a:p>
            <a:r>
              <a:rPr lang="zh-CN" altLang="en-US" sz="1800" b="0" dirty="0"/>
              <a:t>输出 ：图像的深度预测结果</a:t>
            </a:r>
          </a:p>
          <a:p>
            <a:r>
              <a:rPr lang="zh-CN" altLang="en-US" sz="1800" b="0" dirty="0"/>
              <a:t>数据集：</a:t>
            </a:r>
            <a:r>
              <a:rPr lang="en-US" altLang="zh-CN" sz="1800" b="0" dirty="0"/>
              <a:t>NYU Depth V2</a:t>
            </a:r>
            <a:r>
              <a:rPr lang="zh-CN" altLang="en-US" sz="1800" b="0" dirty="0"/>
              <a:t>、</a:t>
            </a:r>
            <a:r>
              <a:rPr lang="en-US" altLang="zh-CN" sz="1800" b="0" dirty="0"/>
              <a:t>KITTI</a:t>
            </a:r>
            <a:endParaRPr lang="zh-CN" altLang="en-US" sz="1800" b="0" dirty="0">
              <a:solidFill>
                <a:srgbClr val="C00000"/>
              </a:solidFill>
            </a:endParaRPr>
          </a:p>
          <a:p>
            <a:endParaRPr lang="en-US" altLang="zh-CN" sz="2000" dirty="0"/>
          </a:p>
        </p:txBody>
      </p:sp>
    </p:spTree>
    <p:extLst>
      <p:ext uri="{BB962C8B-B14F-4D97-AF65-F5344CB8AC3E}">
        <p14:creationId xmlns:p14="http://schemas.microsoft.com/office/powerpoint/2010/main" val="162224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图片 233">
            <a:extLst>
              <a:ext uri="{FF2B5EF4-FFF2-40B4-BE49-F238E27FC236}">
                <a16:creationId xmlns:a16="http://schemas.microsoft.com/office/drawing/2014/main" id="{D2ADC723-E468-4691-A354-F585BD9AF11F}"/>
              </a:ext>
            </a:extLst>
          </p:cNvPr>
          <p:cNvPicPr>
            <a:picLocks noChangeAspect="1"/>
          </p:cNvPicPr>
          <p:nvPr/>
        </p:nvPicPr>
        <p:blipFill rotWithShape="1">
          <a:blip r:embed="rId3"/>
          <a:srcRect t="35993" b="22790"/>
          <a:stretch/>
        </p:blipFill>
        <p:spPr>
          <a:xfrm>
            <a:off x="4493546" y="1539870"/>
            <a:ext cx="1619855" cy="964022"/>
          </a:xfrm>
          <a:prstGeom prst="rect">
            <a:avLst/>
          </a:prstGeom>
        </p:spPr>
      </p:pic>
      <p:sp>
        <p:nvSpPr>
          <p:cNvPr id="3" name="标题 2">
            <a:extLst>
              <a:ext uri="{FF2B5EF4-FFF2-40B4-BE49-F238E27FC236}">
                <a16:creationId xmlns:a16="http://schemas.microsoft.com/office/drawing/2014/main" id="{A3DE1708-E6F7-43F2-B5F8-66A4087F77D0}"/>
              </a:ext>
            </a:extLst>
          </p:cNvPr>
          <p:cNvSpPr>
            <a:spLocks noGrp="1"/>
          </p:cNvSpPr>
          <p:nvPr>
            <p:ph type="title"/>
          </p:nvPr>
        </p:nvSpPr>
        <p:spPr/>
        <p:txBody>
          <a:bodyPr/>
          <a:lstStyle/>
          <a:p>
            <a:r>
              <a:rPr lang="en-US" altLang="zh-CN" dirty="0"/>
              <a:t>pipeline</a:t>
            </a:r>
            <a:endParaRPr lang="zh-CN" altLang="en-US" dirty="0"/>
          </a:p>
        </p:txBody>
      </p:sp>
      <p:sp>
        <p:nvSpPr>
          <p:cNvPr id="113" name="内容占位符 1">
            <a:extLst>
              <a:ext uri="{FF2B5EF4-FFF2-40B4-BE49-F238E27FC236}">
                <a16:creationId xmlns:a16="http://schemas.microsoft.com/office/drawing/2014/main" id="{0D339C83-0CC0-47B8-8035-AD90543C546B}"/>
              </a:ext>
            </a:extLst>
          </p:cNvPr>
          <p:cNvSpPr>
            <a:spLocks noGrp="1"/>
          </p:cNvSpPr>
          <p:nvPr>
            <p:ph idx="1"/>
          </p:nvPr>
        </p:nvSpPr>
        <p:spPr>
          <a:xfrm>
            <a:off x="227548" y="917289"/>
            <a:ext cx="4238682" cy="485079"/>
          </a:xfrm>
        </p:spPr>
        <p:txBody>
          <a:bodyPr/>
          <a:lstStyle/>
          <a:p>
            <a:r>
              <a:rPr lang="en-US" altLang="zh-CN" sz="2400" dirty="0">
                <a:solidFill>
                  <a:srgbClr val="0000FF"/>
                </a:solidFill>
              </a:rPr>
              <a:t>2D\3D</a:t>
            </a:r>
            <a:r>
              <a:rPr lang="zh-CN" altLang="en-US" sz="2400" dirty="0">
                <a:solidFill>
                  <a:srgbClr val="0000FF"/>
                </a:solidFill>
              </a:rPr>
              <a:t> </a:t>
            </a:r>
            <a:r>
              <a:rPr lang="en-US" altLang="zh-CN" sz="2400" dirty="0">
                <a:solidFill>
                  <a:srgbClr val="0000FF"/>
                </a:solidFill>
              </a:rPr>
              <a:t>contact </a:t>
            </a:r>
            <a:r>
              <a:rPr lang="zh-CN" altLang="en-US" sz="2400" dirty="0">
                <a:solidFill>
                  <a:srgbClr val="0000FF"/>
                </a:solidFill>
              </a:rPr>
              <a:t>“</a:t>
            </a:r>
            <a:r>
              <a:rPr lang="en-US" altLang="zh-CN" sz="2400" dirty="0">
                <a:solidFill>
                  <a:srgbClr val="0000FF"/>
                </a:solidFill>
              </a:rPr>
              <a:t>point</a:t>
            </a:r>
            <a:r>
              <a:rPr lang="zh-CN" altLang="en-US" sz="2400" dirty="0">
                <a:solidFill>
                  <a:srgbClr val="0000FF"/>
                </a:solidFill>
              </a:rPr>
              <a:t>”：</a:t>
            </a:r>
            <a:endParaRPr lang="en-US" altLang="zh-CN" sz="2400" dirty="0">
              <a:solidFill>
                <a:srgbClr val="0000FF"/>
              </a:solidFill>
            </a:endParaRPr>
          </a:p>
        </p:txBody>
      </p:sp>
      <p:sp>
        <p:nvSpPr>
          <p:cNvPr id="6" name="文本框 5">
            <a:extLst>
              <a:ext uri="{FF2B5EF4-FFF2-40B4-BE49-F238E27FC236}">
                <a16:creationId xmlns:a16="http://schemas.microsoft.com/office/drawing/2014/main" id="{9074BBE5-8D20-4232-B86D-91F8ED9EABDC}"/>
              </a:ext>
            </a:extLst>
          </p:cNvPr>
          <p:cNvSpPr txBox="1"/>
          <p:nvPr/>
        </p:nvSpPr>
        <p:spPr>
          <a:xfrm>
            <a:off x="551773" y="1332179"/>
            <a:ext cx="2520280" cy="400110"/>
          </a:xfrm>
          <a:prstGeom prst="rect">
            <a:avLst/>
          </a:prstGeom>
          <a:solidFill>
            <a:schemeClr val="bg1"/>
          </a:solidFill>
        </p:spPr>
        <p:txBody>
          <a:bodyPr wrap="square" rtlCol="0">
            <a:spAutoFit/>
          </a:bodyPr>
          <a:lstStyle/>
          <a:p>
            <a:r>
              <a:rPr lang="en-US" altLang="zh-CN" sz="2000" dirty="0">
                <a:solidFill>
                  <a:srgbClr val="FF0000"/>
                </a:solidFill>
              </a:rPr>
              <a:t>1</a:t>
            </a:r>
            <a:r>
              <a:rPr lang="zh-CN" altLang="en-US" sz="2000" dirty="0">
                <a:solidFill>
                  <a:srgbClr val="FF0000"/>
                </a:solidFill>
                <a:latin typeface="+mn-lt"/>
                <a:ea typeface="+mn-ea"/>
              </a:rPr>
              <a:t>、接触 </a:t>
            </a:r>
            <a:r>
              <a:rPr lang="en-US" altLang="zh-CN" sz="2000" dirty="0">
                <a:solidFill>
                  <a:srgbClr val="FF0000"/>
                </a:solidFill>
                <a:latin typeface="+mn-lt"/>
                <a:ea typeface="+mn-ea"/>
              </a:rPr>
              <a:t>“</a:t>
            </a:r>
            <a:r>
              <a:rPr lang="zh-CN" altLang="en-US" sz="2000" dirty="0">
                <a:solidFill>
                  <a:srgbClr val="FF0000"/>
                </a:solidFill>
                <a:latin typeface="+mn-lt"/>
                <a:ea typeface="+mn-ea"/>
              </a:rPr>
              <a:t>点 </a:t>
            </a:r>
            <a:r>
              <a:rPr lang="en-US" altLang="zh-CN" sz="2000" dirty="0">
                <a:solidFill>
                  <a:srgbClr val="FF0000"/>
                </a:solidFill>
              </a:rPr>
              <a:t>”</a:t>
            </a:r>
            <a:r>
              <a:rPr lang="zh-CN" altLang="en-US" sz="2000" dirty="0">
                <a:solidFill>
                  <a:srgbClr val="FF0000"/>
                </a:solidFill>
              </a:rPr>
              <a:t>定义</a:t>
            </a:r>
            <a:r>
              <a:rPr lang="zh-CN" altLang="en-US" sz="2000" dirty="0">
                <a:solidFill>
                  <a:srgbClr val="FF0000"/>
                </a:solidFill>
                <a:latin typeface="+mn-lt"/>
                <a:ea typeface="+mn-ea"/>
              </a:rPr>
              <a:t>：</a:t>
            </a:r>
          </a:p>
        </p:txBody>
      </p:sp>
      <p:pic>
        <p:nvPicPr>
          <p:cNvPr id="179" name="图片 178">
            <a:extLst>
              <a:ext uri="{FF2B5EF4-FFF2-40B4-BE49-F238E27FC236}">
                <a16:creationId xmlns:a16="http://schemas.microsoft.com/office/drawing/2014/main" id="{D3B9BC80-457B-43F1-93F1-FE7BE4EE0B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1876" y="3018916"/>
            <a:ext cx="1355226" cy="1614272"/>
          </a:xfrm>
          <a:prstGeom prst="rect">
            <a:avLst/>
          </a:prstGeom>
        </p:spPr>
      </p:pic>
      <p:pic>
        <p:nvPicPr>
          <p:cNvPr id="15" name="图片 14">
            <a:extLst>
              <a:ext uri="{FF2B5EF4-FFF2-40B4-BE49-F238E27FC236}">
                <a16:creationId xmlns:a16="http://schemas.microsoft.com/office/drawing/2014/main" id="{71CC0AD8-9516-45DD-8122-FAD931DA9F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6078" y="3120424"/>
            <a:ext cx="3008410" cy="1474081"/>
          </a:xfrm>
          <a:prstGeom prst="rect">
            <a:avLst/>
          </a:prstGeom>
        </p:spPr>
      </p:pic>
      <p:sp>
        <p:nvSpPr>
          <p:cNvPr id="21" name="文本框 20">
            <a:extLst>
              <a:ext uri="{FF2B5EF4-FFF2-40B4-BE49-F238E27FC236}">
                <a16:creationId xmlns:a16="http://schemas.microsoft.com/office/drawing/2014/main" id="{137BCFA2-405C-450D-AEB7-184BA6C7D0B1}"/>
              </a:ext>
            </a:extLst>
          </p:cNvPr>
          <p:cNvSpPr txBox="1"/>
          <p:nvPr/>
        </p:nvSpPr>
        <p:spPr>
          <a:xfrm>
            <a:off x="7292980" y="547012"/>
            <a:ext cx="3627556" cy="397460"/>
          </a:xfrm>
          <a:prstGeom prst="rect">
            <a:avLst/>
          </a:prstGeom>
          <a:solidFill>
            <a:schemeClr val="bg1"/>
          </a:solidFill>
        </p:spPr>
        <p:txBody>
          <a:bodyPr wrap="square" rtlCol="0">
            <a:spAutoFit/>
          </a:bodyPr>
          <a:lstStyle/>
          <a:p>
            <a:r>
              <a:rPr lang="en-US" altLang="zh-CN" sz="2000" dirty="0">
                <a:latin typeface="+mn-lt"/>
                <a:ea typeface="+mn-ea"/>
              </a:rPr>
              <a:t>1</a:t>
            </a:r>
            <a:r>
              <a:rPr lang="zh-CN" altLang="en-US" sz="2000" dirty="0">
                <a:latin typeface="+mn-lt"/>
                <a:ea typeface="+mn-ea"/>
              </a:rPr>
              <a:t>、接触区域用某种形状表示</a:t>
            </a:r>
          </a:p>
        </p:txBody>
      </p:sp>
      <p:sp>
        <p:nvSpPr>
          <p:cNvPr id="181" name="文本框 180">
            <a:extLst>
              <a:ext uri="{FF2B5EF4-FFF2-40B4-BE49-F238E27FC236}">
                <a16:creationId xmlns:a16="http://schemas.microsoft.com/office/drawing/2014/main" id="{B3558DCE-849E-4346-B31B-DF66A93C66C0}"/>
              </a:ext>
            </a:extLst>
          </p:cNvPr>
          <p:cNvSpPr txBox="1"/>
          <p:nvPr/>
        </p:nvSpPr>
        <p:spPr>
          <a:xfrm>
            <a:off x="7307568" y="2610659"/>
            <a:ext cx="3627556" cy="400110"/>
          </a:xfrm>
          <a:prstGeom prst="rect">
            <a:avLst/>
          </a:prstGeom>
          <a:solidFill>
            <a:schemeClr val="bg1"/>
          </a:solidFill>
        </p:spPr>
        <p:txBody>
          <a:bodyPr wrap="square" rtlCol="0">
            <a:spAutoFit/>
          </a:bodyPr>
          <a:lstStyle/>
          <a:p>
            <a:r>
              <a:rPr lang="en-US" altLang="zh-CN" sz="2000" dirty="0"/>
              <a:t>2</a:t>
            </a:r>
            <a:r>
              <a:rPr lang="zh-CN" altLang="en-US" sz="2000" dirty="0">
                <a:latin typeface="+mn-lt"/>
                <a:ea typeface="+mn-ea"/>
              </a:rPr>
              <a:t>、每个点估计发生接触的概率</a:t>
            </a:r>
          </a:p>
        </p:txBody>
      </p:sp>
      <p:pic>
        <p:nvPicPr>
          <p:cNvPr id="182" name="Picture 2" descr="C:\Users\acer-pc\Desktop\1.png">
            <a:extLst>
              <a:ext uri="{FF2B5EF4-FFF2-40B4-BE49-F238E27FC236}">
                <a16:creationId xmlns:a16="http://schemas.microsoft.com/office/drawing/2014/main" id="{925BB495-E2B9-4732-8C86-BB3AECC02E6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0272" r="68717"/>
          <a:stretch/>
        </p:blipFill>
        <p:spPr bwMode="auto">
          <a:xfrm>
            <a:off x="7244281" y="4959244"/>
            <a:ext cx="1442837" cy="1523058"/>
          </a:xfrm>
          <a:prstGeom prst="rect">
            <a:avLst/>
          </a:prstGeom>
          <a:noFill/>
          <a:extLst>
            <a:ext uri="{909E8E84-426E-40DD-AFC4-6F175D3DCCD1}">
              <a14:hiddenFill xmlns:a14="http://schemas.microsoft.com/office/drawing/2010/main">
                <a:solidFill>
                  <a:srgbClr val="FFFFFF"/>
                </a:solidFill>
              </a14:hiddenFill>
            </a:ext>
          </a:extLst>
        </p:spPr>
      </p:pic>
      <p:sp>
        <p:nvSpPr>
          <p:cNvPr id="183" name="文本框 182">
            <a:extLst>
              <a:ext uri="{FF2B5EF4-FFF2-40B4-BE49-F238E27FC236}">
                <a16:creationId xmlns:a16="http://schemas.microsoft.com/office/drawing/2014/main" id="{0D81E7B6-3A01-4BC4-B8A2-FADAF25A7C99}"/>
              </a:ext>
            </a:extLst>
          </p:cNvPr>
          <p:cNvSpPr txBox="1"/>
          <p:nvPr/>
        </p:nvSpPr>
        <p:spPr>
          <a:xfrm>
            <a:off x="7332300" y="4583890"/>
            <a:ext cx="4956388" cy="400110"/>
          </a:xfrm>
          <a:prstGeom prst="rect">
            <a:avLst/>
          </a:prstGeom>
          <a:solidFill>
            <a:schemeClr val="bg1"/>
          </a:solidFill>
        </p:spPr>
        <p:txBody>
          <a:bodyPr wrap="square" rtlCol="0">
            <a:spAutoFit/>
          </a:bodyPr>
          <a:lstStyle/>
          <a:p>
            <a:r>
              <a:rPr lang="en-US" altLang="zh-CN" sz="2000" dirty="0">
                <a:latin typeface="+mn-lt"/>
                <a:ea typeface="+mn-ea"/>
              </a:rPr>
              <a:t>3</a:t>
            </a:r>
            <a:r>
              <a:rPr lang="zh-CN" altLang="en-US" sz="2000" dirty="0">
                <a:latin typeface="+mn-lt"/>
                <a:ea typeface="+mn-ea"/>
              </a:rPr>
              <a:t>、</a:t>
            </a:r>
            <a:r>
              <a:rPr lang="en-US" altLang="zh-CN" sz="2000" dirty="0">
                <a:latin typeface="+mn-lt"/>
                <a:ea typeface="+mn-ea"/>
              </a:rPr>
              <a:t>object</a:t>
            </a:r>
            <a:r>
              <a:rPr lang="zh-CN" altLang="en-US" sz="2000" dirty="0"/>
              <a:t>上的点、</a:t>
            </a:r>
            <a:r>
              <a:rPr lang="en-US" altLang="zh-CN" sz="2000" dirty="0"/>
              <a:t>human</a:t>
            </a:r>
            <a:r>
              <a:rPr lang="zh-CN" altLang="en-US" sz="2000" dirty="0"/>
              <a:t>上的点、接触位置</a:t>
            </a:r>
            <a:endParaRPr lang="zh-CN" altLang="en-US" sz="2000" dirty="0">
              <a:latin typeface="+mn-lt"/>
              <a:ea typeface="+mn-ea"/>
            </a:endParaRPr>
          </a:p>
        </p:txBody>
      </p:sp>
      <p:grpSp>
        <p:nvGrpSpPr>
          <p:cNvPr id="37" name="组合 36">
            <a:extLst>
              <a:ext uri="{FF2B5EF4-FFF2-40B4-BE49-F238E27FC236}">
                <a16:creationId xmlns:a16="http://schemas.microsoft.com/office/drawing/2014/main" id="{DCAA4873-D74F-46B9-ADD0-43A53367766D}"/>
              </a:ext>
            </a:extLst>
          </p:cNvPr>
          <p:cNvGrpSpPr/>
          <p:nvPr/>
        </p:nvGrpSpPr>
        <p:grpSpPr>
          <a:xfrm>
            <a:off x="974790" y="3737027"/>
            <a:ext cx="5675866" cy="2659929"/>
            <a:chOff x="1811914" y="2525823"/>
            <a:chExt cx="5675866" cy="2659929"/>
          </a:xfrm>
        </p:grpSpPr>
        <p:grpSp>
          <p:nvGrpSpPr>
            <p:cNvPr id="36" name="组合 35">
              <a:extLst>
                <a:ext uri="{FF2B5EF4-FFF2-40B4-BE49-F238E27FC236}">
                  <a16:creationId xmlns:a16="http://schemas.microsoft.com/office/drawing/2014/main" id="{EF61210A-18C4-495B-9884-0ABD3DBB3A3B}"/>
                </a:ext>
              </a:extLst>
            </p:cNvPr>
            <p:cNvGrpSpPr/>
            <p:nvPr/>
          </p:nvGrpSpPr>
          <p:grpSpPr>
            <a:xfrm>
              <a:off x="1811914" y="2525823"/>
              <a:ext cx="5675866" cy="2659929"/>
              <a:chOff x="1811914" y="2525823"/>
              <a:chExt cx="5675866" cy="2659929"/>
            </a:xfrm>
          </p:grpSpPr>
          <p:grpSp>
            <p:nvGrpSpPr>
              <p:cNvPr id="63" name="组合 62">
                <a:extLst>
                  <a:ext uri="{FF2B5EF4-FFF2-40B4-BE49-F238E27FC236}">
                    <a16:creationId xmlns:a16="http://schemas.microsoft.com/office/drawing/2014/main" id="{3BA89602-7179-4EA8-ADCB-674324314B84}"/>
                  </a:ext>
                </a:extLst>
              </p:cNvPr>
              <p:cNvGrpSpPr/>
              <p:nvPr/>
            </p:nvGrpSpPr>
            <p:grpSpPr>
              <a:xfrm>
                <a:off x="1811914" y="2525823"/>
                <a:ext cx="5675866" cy="2458181"/>
                <a:chOff x="6406219" y="3624459"/>
                <a:chExt cx="5741736" cy="2397081"/>
              </a:xfrm>
            </p:grpSpPr>
            <p:sp>
              <p:nvSpPr>
                <p:cNvPr id="69" name="左大括号 68">
                  <a:extLst>
                    <a:ext uri="{FF2B5EF4-FFF2-40B4-BE49-F238E27FC236}">
                      <a16:creationId xmlns:a16="http://schemas.microsoft.com/office/drawing/2014/main" id="{59B11748-89DB-44C5-9265-D8D54AF13F54}"/>
                    </a:ext>
                  </a:extLst>
                </p:cNvPr>
                <p:cNvSpPr/>
                <p:nvPr/>
              </p:nvSpPr>
              <p:spPr bwMode="auto">
                <a:xfrm>
                  <a:off x="6406219" y="4536339"/>
                  <a:ext cx="406102" cy="1485201"/>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71" name="文本框 70">
                  <a:extLst>
                    <a:ext uri="{FF2B5EF4-FFF2-40B4-BE49-F238E27FC236}">
                      <a16:creationId xmlns:a16="http://schemas.microsoft.com/office/drawing/2014/main" id="{B4CF82F2-756A-4C9C-A43E-7F0B7792A40C}"/>
                    </a:ext>
                  </a:extLst>
                </p:cNvPr>
                <p:cNvSpPr txBox="1"/>
                <p:nvPr/>
              </p:nvSpPr>
              <p:spPr>
                <a:xfrm>
                  <a:off x="6805750" y="4308648"/>
                  <a:ext cx="1579342" cy="330139"/>
                </a:xfrm>
                <a:prstGeom prst="rect">
                  <a:avLst/>
                </a:prstGeom>
                <a:solidFill>
                  <a:schemeClr val="bg1"/>
                </a:solidFill>
              </p:spPr>
              <p:txBody>
                <a:bodyPr wrap="square" rtlCol="0">
                  <a:spAutoFit/>
                </a:bodyPr>
                <a:lstStyle/>
                <a:p>
                  <a:r>
                    <a:rPr lang="en-US" altLang="zh-CN" sz="1600" dirty="0">
                      <a:latin typeface="+mn-lt"/>
                      <a:ea typeface="+mn-ea"/>
                    </a:rPr>
                    <a:t>(a) </a:t>
                  </a:r>
                  <a:r>
                    <a:rPr lang="zh-CN" altLang="en-US" sz="1600" dirty="0">
                      <a:solidFill>
                        <a:srgbClr val="FF0000"/>
                      </a:solidFill>
                      <a:latin typeface="+mn-lt"/>
                      <a:ea typeface="+mn-ea"/>
                    </a:rPr>
                    <a:t>位置</a:t>
                  </a:r>
                  <a:r>
                    <a:rPr lang="en-US" altLang="zh-CN" sz="1600" dirty="0">
                      <a:solidFill>
                        <a:srgbClr val="FF0000"/>
                      </a:solidFill>
                    </a:rPr>
                    <a:t>P</a:t>
                  </a:r>
                  <a:endParaRPr lang="zh-CN" altLang="en-US" sz="1600" dirty="0">
                    <a:latin typeface="+mn-lt"/>
                    <a:ea typeface="+mn-ea"/>
                  </a:endParaRPr>
                </a:p>
              </p:txBody>
            </p:sp>
            <p:sp>
              <p:nvSpPr>
                <p:cNvPr id="72" name="左大括号 71">
                  <a:extLst>
                    <a:ext uri="{FF2B5EF4-FFF2-40B4-BE49-F238E27FC236}">
                      <a16:creationId xmlns:a16="http://schemas.microsoft.com/office/drawing/2014/main" id="{4D255B1A-08BC-49FC-AE7E-3C69A5276CB9}"/>
                    </a:ext>
                  </a:extLst>
                </p:cNvPr>
                <p:cNvSpPr/>
                <p:nvPr/>
              </p:nvSpPr>
              <p:spPr bwMode="auto">
                <a:xfrm>
                  <a:off x="7782929" y="3944811"/>
                  <a:ext cx="178056" cy="1050464"/>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73" name="文本框 72">
                  <a:extLst>
                    <a:ext uri="{FF2B5EF4-FFF2-40B4-BE49-F238E27FC236}">
                      <a16:creationId xmlns:a16="http://schemas.microsoft.com/office/drawing/2014/main" id="{850DBF0E-4835-4E4F-95DE-02A2B4BC88DC}"/>
                    </a:ext>
                  </a:extLst>
                </p:cNvPr>
                <p:cNvSpPr txBox="1"/>
                <p:nvPr/>
              </p:nvSpPr>
              <p:spPr>
                <a:xfrm>
                  <a:off x="7988508" y="3624459"/>
                  <a:ext cx="2871564" cy="338554"/>
                </a:xfrm>
                <a:prstGeom prst="rect">
                  <a:avLst/>
                </a:prstGeom>
                <a:solidFill>
                  <a:schemeClr val="bg1"/>
                </a:solidFill>
              </p:spPr>
              <p:txBody>
                <a:bodyPr wrap="square" rtlCol="0">
                  <a:spAutoFit/>
                </a:bodyPr>
                <a:lstStyle/>
                <a:p>
                  <a:r>
                    <a:rPr lang="zh-CN" altLang="en-US" sz="1600" dirty="0">
                      <a:latin typeface="+mn-lt"/>
                      <a:ea typeface="+mn-ea"/>
                    </a:rPr>
                    <a:t>圆</a:t>
                  </a:r>
                  <a:r>
                    <a:rPr lang="en-US" altLang="zh-CN" sz="1600" dirty="0">
                      <a:latin typeface="+mn-lt"/>
                      <a:ea typeface="+mn-ea"/>
                    </a:rPr>
                    <a:t>/</a:t>
                  </a:r>
                  <a:r>
                    <a:rPr lang="zh-CN" altLang="en-US" sz="1600" dirty="0">
                      <a:latin typeface="+mn-lt"/>
                      <a:ea typeface="+mn-ea"/>
                    </a:rPr>
                    <a:t>球</a:t>
                  </a:r>
                </a:p>
              </p:txBody>
            </p:sp>
            <p:sp>
              <p:nvSpPr>
                <p:cNvPr id="74" name="文本框 73">
                  <a:extLst>
                    <a:ext uri="{FF2B5EF4-FFF2-40B4-BE49-F238E27FC236}">
                      <a16:creationId xmlns:a16="http://schemas.microsoft.com/office/drawing/2014/main" id="{E01CD153-3F7D-4ACE-85C7-6FCE5F39D45C}"/>
                    </a:ext>
                  </a:extLst>
                </p:cNvPr>
                <p:cNvSpPr txBox="1"/>
                <p:nvPr/>
              </p:nvSpPr>
              <p:spPr>
                <a:xfrm>
                  <a:off x="7966297" y="3991869"/>
                  <a:ext cx="4181658" cy="338554"/>
                </a:xfrm>
                <a:prstGeom prst="rect">
                  <a:avLst/>
                </a:prstGeom>
                <a:solidFill>
                  <a:schemeClr val="bg1"/>
                </a:solidFill>
              </p:spPr>
              <p:txBody>
                <a:bodyPr wrap="square" rtlCol="0">
                  <a:spAutoFit/>
                </a:bodyPr>
                <a:lstStyle/>
                <a:p>
                  <a:r>
                    <a:rPr lang="zh-CN" altLang="en-US" sz="1600" dirty="0">
                      <a:latin typeface="+mn-lt"/>
                      <a:ea typeface="+mn-ea"/>
                    </a:rPr>
                    <a:t>矩形框</a:t>
                  </a:r>
                  <a:r>
                    <a:rPr lang="en-US" altLang="zh-CN" sz="1600" dirty="0">
                      <a:latin typeface="+mn-lt"/>
                      <a:ea typeface="+mn-ea"/>
                    </a:rPr>
                    <a:t>/</a:t>
                  </a:r>
                  <a:r>
                    <a:rPr lang="zh-CN" altLang="en-US" sz="1600" dirty="0">
                      <a:latin typeface="+mn-lt"/>
                      <a:ea typeface="+mn-ea"/>
                    </a:rPr>
                    <a:t>矩形框</a:t>
                  </a:r>
                </a:p>
              </p:txBody>
            </p:sp>
            <p:sp>
              <p:nvSpPr>
                <p:cNvPr id="75" name="文本框 74">
                  <a:extLst>
                    <a:ext uri="{FF2B5EF4-FFF2-40B4-BE49-F238E27FC236}">
                      <a16:creationId xmlns:a16="http://schemas.microsoft.com/office/drawing/2014/main" id="{88EE1C52-9DC9-480D-91CC-1F1FA5D4BABC}"/>
                    </a:ext>
                  </a:extLst>
                </p:cNvPr>
                <p:cNvSpPr txBox="1"/>
                <p:nvPr/>
              </p:nvSpPr>
              <p:spPr>
                <a:xfrm>
                  <a:off x="7975755" y="4401290"/>
                  <a:ext cx="2372482" cy="338554"/>
                </a:xfrm>
                <a:prstGeom prst="rect">
                  <a:avLst/>
                </a:prstGeom>
                <a:solidFill>
                  <a:schemeClr val="bg1"/>
                </a:solidFill>
              </p:spPr>
              <p:txBody>
                <a:bodyPr wrap="square" rtlCol="0">
                  <a:spAutoFit/>
                </a:bodyPr>
                <a:lstStyle/>
                <a:p>
                  <a:r>
                    <a:rPr lang="zh-CN" altLang="en-US" sz="1600" dirty="0">
                      <a:latin typeface="+mn-lt"/>
                      <a:ea typeface="+mn-ea"/>
                    </a:rPr>
                    <a:t>若干点</a:t>
                  </a:r>
                </a:p>
              </p:txBody>
            </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A90DC836-370D-436F-9C64-F3C585D29183}"/>
                        </a:ext>
                      </a:extLst>
                    </p:cNvPr>
                    <p:cNvSpPr txBox="1"/>
                    <p:nvPr/>
                  </p:nvSpPr>
                  <p:spPr>
                    <a:xfrm>
                      <a:off x="6786504" y="5149425"/>
                      <a:ext cx="3317025" cy="338554"/>
                    </a:xfrm>
                    <a:prstGeom prst="rect">
                      <a:avLst/>
                    </a:prstGeom>
                    <a:solidFill>
                      <a:schemeClr val="bg1"/>
                    </a:solidFill>
                  </p:spPr>
                  <p:txBody>
                    <a:bodyPr wrap="square" rtlCol="0">
                      <a:spAutoFit/>
                    </a:bodyPr>
                    <a:lstStyle/>
                    <a:p>
                      <a:r>
                        <a:rPr lang="en-US" altLang="zh-CN" sz="1600" dirty="0">
                          <a:latin typeface="+mn-lt"/>
                          <a:ea typeface="+mn-ea"/>
                        </a:rPr>
                        <a:t>(b) </a:t>
                      </a:r>
                      <a:r>
                        <a:rPr lang="zh-CN" altLang="en-US" sz="1600" dirty="0">
                          <a:solidFill>
                            <a:srgbClr val="FF0000"/>
                          </a:solidFill>
                          <a:latin typeface="+mn-lt"/>
                          <a:ea typeface="+mn-ea"/>
                        </a:rPr>
                        <a:t>语义</a:t>
                      </a:r>
                      <a:r>
                        <a:rPr lang="zh-CN" altLang="en-US" sz="1600" dirty="0"/>
                        <a:t>（ </a:t>
                      </a:r>
                      <a:r>
                        <a:rPr lang="en-US" altLang="zh-CN" sz="1600" dirty="0"/>
                        <a:t>Human</a:t>
                      </a:r>
                      <a:r>
                        <a:rPr lang="zh-CN" altLang="en-US" sz="1600" dirty="0"/>
                        <a:t> </a:t>
                      </a:r>
                      <a14:m>
                        <m:oMath xmlns:m="http://schemas.openxmlformats.org/officeDocument/2006/math">
                          <m:r>
                            <m:rPr>
                              <m:sty m:val="p"/>
                            </m:rPr>
                            <a:rPr lang="en-US" altLang="zh-CN" sz="1600" i="1" dirty="0">
                              <a:latin typeface="Cambria Math" panose="02040503050406030204" pitchFamily="18" charset="0"/>
                            </a:rPr>
                            <m:t>Part</m:t>
                          </m:r>
                        </m:oMath>
                      </a14:m>
                      <a:r>
                        <a:rPr lang="en-US" altLang="zh-CN" sz="1600" dirty="0"/>
                        <a:t>, Object</a:t>
                      </a:r>
                      <a:r>
                        <a:rPr lang="zh-CN" altLang="en-US" sz="1600" dirty="0"/>
                        <a:t> </a:t>
                      </a:r>
                      <a:r>
                        <a:rPr lang="en-US" altLang="zh-CN" sz="1600" dirty="0"/>
                        <a:t>Part</a:t>
                      </a:r>
                      <a:r>
                        <a:rPr lang="zh-CN" altLang="en-US" sz="1600" dirty="0"/>
                        <a:t>）</a:t>
                      </a:r>
                      <a:endParaRPr lang="zh-CN" altLang="en-US" dirty="0">
                        <a:latin typeface="+mn-lt"/>
                        <a:ea typeface="+mn-ea"/>
                      </a:endParaRPr>
                    </a:p>
                  </p:txBody>
                </p:sp>
              </mc:Choice>
              <mc:Fallback xmlns="">
                <p:sp>
                  <p:nvSpPr>
                    <p:cNvPr id="76" name="文本框 75">
                      <a:extLst>
                        <a:ext uri="{FF2B5EF4-FFF2-40B4-BE49-F238E27FC236}">
                          <a16:creationId xmlns:a16="http://schemas.microsoft.com/office/drawing/2014/main" id="{A90DC836-370D-436F-9C64-F3C585D29183}"/>
                        </a:ext>
                      </a:extLst>
                    </p:cNvPr>
                    <p:cNvSpPr txBox="1">
                      <a:spLocks noRot="1" noChangeAspect="1" noMove="1" noResize="1" noEditPoints="1" noAdjustHandles="1" noChangeArrowheads="1" noChangeShapeType="1" noTextEdit="1"/>
                    </p:cNvSpPr>
                    <p:nvPr/>
                  </p:nvSpPr>
                  <p:spPr>
                    <a:xfrm>
                      <a:off x="6786504" y="5149425"/>
                      <a:ext cx="3317025" cy="338554"/>
                    </a:xfrm>
                    <a:prstGeom prst="rect">
                      <a:avLst/>
                    </a:prstGeom>
                    <a:blipFill>
                      <a:blip r:embed="rId7"/>
                      <a:stretch>
                        <a:fillRect l="-1117" t="-7018" r="-7449" b="-21053"/>
                      </a:stretch>
                    </a:blipFill>
                  </p:spPr>
                  <p:txBody>
                    <a:bodyPr/>
                    <a:lstStyle/>
                    <a:p>
                      <a:r>
                        <a:rPr lang="zh-CN" altLang="en-US">
                          <a:noFill/>
                        </a:rPr>
                        <a:t> </a:t>
                      </a:r>
                    </a:p>
                  </p:txBody>
                </p:sp>
              </mc:Fallback>
            </mc:AlternateContent>
          </p:grpSp>
          <p:sp>
            <p:nvSpPr>
              <p:cNvPr id="115" name="文本框 114">
                <a:extLst>
                  <a:ext uri="{FF2B5EF4-FFF2-40B4-BE49-F238E27FC236}">
                    <a16:creationId xmlns:a16="http://schemas.microsoft.com/office/drawing/2014/main" id="{6B2D267A-8FEE-432D-B650-C5599574EA5F}"/>
                  </a:ext>
                </a:extLst>
              </p:cNvPr>
              <p:cNvSpPr txBox="1"/>
              <p:nvPr/>
            </p:nvSpPr>
            <p:spPr>
              <a:xfrm>
                <a:off x="2206862" y="4600977"/>
                <a:ext cx="2805202" cy="584775"/>
              </a:xfrm>
              <a:prstGeom prst="rect">
                <a:avLst/>
              </a:prstGeom>
              <a:solidFill>
                <a:schemeClr val="bg1"/>
              </a:solidFill>
            </p:spPr>
            <p:txBody>
              <a:bodyPr wrap="square" rtlCol="0">
                <a:spAutoFit/>
              </a:bodyPr>
              <a:lstStyle/>
              <a:p>
                <a:r>
                  <a:rPr lang="en-US" altLang="zh-CN" sz="1600" dirty="0">
                    <a:latin typeface="+mn-lt"/>
                    <a:ea typeface="+mn-ea"/>
                  </a:rPr>
                  <a:t>(c) </a:t>
                </a:r>
                <a:r>
                  <a:rPr lang="en-US" altLang="zh-CN" sz="1600" dirty="0">
                    <a:solidFill>
                      <a:srgbClr val="FF0000"/>
                    </a:solidFill>
                  </a:rPr>
                  <a:t>2D</a:t>
                </a:r>
                <a:r>
                  <a:rPr lang="zh-CN" altLang="en-US" sz="1600" dirty="0">
                    <a:solidFill>
                      <a:srgbClr val="FF0000"/>
                    </a:solidFill>
                  </a:rPr>
                  <a:t>接触点  判断相对深度</a:t>
                </a:r>
                <a:endParaRPr lang="en-US" altLang="zh-CN" sz="1600" dirty="0">
                  <a:solidFill>
                    <a:srgbClr val="FF0000"/>
                  </a:solidFill>
                </a:endParaRPr>
              </a:p>
              <a:p>
                <a:r>
                  <a:rPr lang="en-US" altLang="zh-CN" sz="1600" dirty="0">
                    <a:solidFill>
                      <a:srgbClr val="FF0000"/>
                    </a:solidFill>
                    <a:latin typeface="+mn-lt"/>
                    <a:ea typeface="+mn-ea"/>
                  </a:rPr>
                  <a:t>     3D</a:t>
                </a:r>
                <a:r>
                  <a:rPr lang="zh-CN" altLang="en-US" sz="1600" dirty="0">
                    <a:solidFill>
                      <a:srgbClr val="FF0000"/>
                    </a:solidFill>
                    <a:latin typeface="+mn-lt"/>
                    <a:ea typeface="+mn-ea"/>
                  </a:rPr>
                  <a:t>接触点  估计绝对深度</a:t>
                </a:r>
                <a:endParaRPr lang="zh-CN" altLang="en-US" dirty="0">
                  <a:latin typeface="+mn-lt"/>
                  <a:ea typeface="+mn-ea"/>
                </a:endParaRPr>
              </a:p>
            </p:txBody>
          </p:sp>
        </p:grpSp>
        <p:sp>
          <p:nvSpPr>
            <p:cNvPr id="184" name="文本框 183">
              <a:extLst>
                <a:ext uri="{FF2B5EF4-FFF2-40B4-BE49-F238E27FC236}">
                  <a16:creationId xmlns:a16="http://schemas.microsoft.com/office/drawing/2014/main" id="{10074B86-82F1-4D33-B96C-47DA88713AA6}"/>
                </a:ext>
              </a:extLst>
            </p:cNvPr>
            <p:cNvSpPr txBox="1"/>
            <p:nvPr/>
          </p:nvSpPr>
          <p:spPr>
            <a:xfrm>
              <a:off x="3412567" y="3680911"/>
              <a:ext cx="2865485" cy="338554"/>
            </a:xfrm>
            <a:prstGeom prst="rect">
              <a:avLst/>
            </a:prstGeom>
            <a:solidFill>
              <a:schemeClr val="bg1"/>
            </a:solidFill>
          </p:spPr>
          <p:txBody>
            <a:bodyPr wrap="square" rtlCol="0">
              <a:spAutoFit/>
            </a:bodyPr>
            <a:lstStyle/>
            <a:p>
              <a:r>
                <a:rPr lang="en-US" altLang="zh-CN" sz="1600" dirty="0" err="1"/>
                <a:t>humanA</a:t>
              </a:r>
              <a:r>
                <a:rPr lang="en-US" altLang="zh-CN" sz="1600" dirty="0"/>
                <a:t>,</a:t>
              </a:r>
              <a:r>
                <a:rPr lang="en-US" altLang="zh-CN" sz="1600" dirty="0">
                  <a:latin typeface="+mn-lt"/>
                  <a:ea typeface="+mn-ea"/>
                </a:rPr>
                <a:t> </a:t>
              </a:r>
              <a:r>
                <a:rPr lang="en-US" altLang="zh-CN" sz="1600" dirty="0" err="1">
                  <a:latin typeface="+mn-lt"/>
                  <a:ea typeface="+mn-ea"/>
                </a:rPr>
                <a:t>objectB</a:t>
              </a:r>
              <a:r>
                <a:rPr lang="en-US" altLang="zh-CN" sz="1600" dirty="0">
                  <a:latin typeface="+mn-lt"/>
                  <a:ea typeface="+mn-ea"/>
                </a:rPr>
                <a:t>,</a:t>
              </a:r>
              <a:r>
                <a:rPr lang="en-US" altLang="zh-CN" sz="1600" dirty="0"/>
                <a:t> </a:t>
              </a:r>
              <a:r>
                <a:rPr lang="en-US" altLang="zh-CN" sz="1600" dirty="0" err="1"/>
                <a:t>contactP</a:t>
              </a:r>
              <a:r>
                <a:rPr lang="en-US" altLang="zh-CN" sz="1600" dirty="0"/>
                <a:t> </a:t>
              </a:r>
              <a:endParaRPr lang="zh-CN" altLang="en-US" sz="1600" dirty="0">
                <a:latin typeface="+mn-lt"/>
                <a:ea typeface="+mn-ea"/>
              </a:endParaRPr>
            </a:p>
          </p:txBody>
        </p:sp>
      </p:grpSp>
      <p:pic>
        <p:nvPicPr>
          <p:cNvPr id="187" name="图片 186">
            <a:extLst>
              <a:ext uri="{FF2B5EF4-FFF2-40B4-BE49-F238E27FC236}">
                <a16:creationId xmlns:a16="http://schemas.microsoft.com/office/drawing/2014/main" id="{194DCCDE-2E45-4736-AB62-30B239916AF0}"/>
              </a:ext>
            </a:extLst>
          </p:cNvPr>
          <p:cNvPicPr>
            <a:picLocks noChangeAspect="1"/>
          </p:cNvPicPr>
          <p:nvPr/>
        </p:nvPicPr>
        <p:blipFill>
          <a:blip r:embed="rId3"/>
          <a:stretch>
            <a:fillRect/>
          </a:stretch>
        </p:blipFill>
        <p:spPr>
          <a:xfrm>
            <a:off x="7725772" y="916020"/>
            <a:ext cx="1233016" cy="1780291"/>
          </a:xfrm>
          <a:prstGeom prst="rect">
            <a:avLst/>
          </a:prstGeom>
        </p:spPr>
      </p:pic>
      <p:pic>
        <p:nvPicPr>
          <p:cNvPr id="188" name="图片 187">
            <a:extLst>
              <a:ext uri="{FF2B5EF4-FFF2-40B4-BE49-F238E27FC236}">
                <a16:creationId xmlns:a16="http://schemas.microsoft.com/office/drawing/2014/main" id="{6CFE951C-B9AE-4D7E-BBEA-27DD0190CC1E}"/>
              </a:ext>
            </a:extLst>
          </p:cNvPr>
          <p:cNvPicPr>
            <a:picLocks noChangeAspect="1"/>
          </p:cNvPicPr>
          <p:nvPr/>
        </p:nvPicPr>
        <p:blipFill rotWithShape="1">
          <a:blip r:embed="rId3"/>
          <a:srcRect t="35993" b="22790"/>
          <a:stretch/>
        </p:blipFill>
        <p:spPr>
          <a:xfrm>
            <a:off x="9535689" y="1096271"/>
            <a:ext cx="2360386" cy="1404733"/>
          </a:xfrm>
          <a:prstGeom prst="rect">
            <a:avLst/>
          </a:prstGeom>
        </p:spPr>
      </p:pic>
      <p:sp>
        <p:nvSpPr>
          <p:cNvPr id="189" name="椭圆 188">
            <a:extLst>
              <a:ext uri="{FF2B5EF4-FFF2-40B4-BE49-F238E27FC236}">
                <a16:creationId xmlns:a16="http://schemas.microsoft.com/office/drawing/2014/main" id="{1BBA5B2E-C6B6-41C4-B816-2E29045AB605}"/>
              </a:ext>
            </a:extLst>
          </p:cNvPr>
          <p:cNvSpPr/>
          <p:nvPr/>
        </p:nvSpPr>
        <p:spPr bwMode="auto">
          <a:xfrm>
            <a:off x="9984432" y="1416948"/>
            <a:ext cx="607169" cy="662800"/>
          </a:xfrm>
          <a:prstGeom prst="ellipse">
            <a:avLst/>
          </a:prstGeom>
          <a:solidFill>
            <a:srgbClr val="FF0000">
              <a:alpha val="54118"/>
            </a:srgb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pic>
        <p:nvPicPr>
          <p:cNvPr id="192" name="图片 191">
            <a:extLst>
              <a:ext uri="{FF2B5EF4-FFF2-40B4-BE49-F238E27FC236}">
                <a16:creationId xmlns:a16="http://schemas.microsoft.com/office/drawing/2014/main" id="{839973E5-13B0-4065-9AA6-D5755BE008A3}"/>
              </a:ext>
            </a:extLst>
          </p:cNvPr>
          <p:cNvPicPr>
            <a:picLocks noChangeAspect="1"/>
          </p:cNvPicPr>
          <p:nvPr/>
        </p:nvPicPr>
        <p:blipFill rotWithShape="1">
          <a:blip r:embed="rId3"/>
          <a:srcRect l="7316" t="44008" r="14590" b="28971"/>
          <a:stretch/>
        </p:blipFill>
        <p:spPr>
          <a:xfrm>
            <a:off x="9082580" y="5066992"/>
            <a:ext cx="2832897" cy="1415310"/>
          </a:xfrm>
          <a:prstGeom prst="rect">
            <a:avLst/>
          </a:prstGeom>
        </p:spPr>
      </p:pic>
      <p:sp>
        <p:nvSpPr>
          <p:cNvPr id="23" name="任意多边形: 形状 22">
            <a:extLst>
              <a:ext uri="{FF2B5EF4-FFF2-40B4-BE49-F238E27FC236}">
                <a16:creationId xmlns:a16="http://schemas.microsoft.com/office/drawing/2014/main" id="{96E54858-0A62-48FD-AD17-9FB5E0F7E623}"/>
              </a:ext>
            </a:extLst>
          </p:cNvPr>
          <p:cNvSpPr/>
          <p:nvPr/>
        </p:nvSpPr>
        <p:spPr bwMode="auto">
          <a:xfrm>
            <a:off x="10951475" y="5901729"/>
            <a:ext cx="45719" cy="100028"/>
          </a:xfrm>
          <a:custGeom>
            <a:avLst/>
            <a:gdLst>
              <a:gd name="connsiteX0" fmla="*/ 31916 w 195957"/>
              <a:gd name="connsiteY0" fmla="*/ 59635 h 156164"/>
              <a:gd name="connsiteX1" fmla="*/ 151185 w 195957"/>
              <a:gd name="connsiteY1" fmla="*/ 49696 h 156164"/>
              <a:gd name="connsiteX2" fmla="*/ 171064 w 195957"/>
              <a:gd name="connsiteY2" fmla="*/ 29818 h 156164"/>
              <a:gd name="connsiteX3" fmla="*/ 141246 w 195957"/>
              <a:gd name="connsiteY3" fmla="*/ 9939 h 156164"/>
              <a:gd name="connsiteX4" fmla="*/ 12037 w 195957"/>
              <a:gd name="connsiteY4" fmla="*/ 19879 h 156164"/>
              <a:gd name="connsiteX5" fmla="*/ 21977 w 195957"/>
              <a:gd name="connsiteY5" fmla="*/ 69574 h 156164"/>
              <a:gd name="connsiteX6" fmla="*/ 151185 w 195957"/>
              <a:gd name="connsiteY6" fmla="*/ 59635 h 156164"/>
              <a:gd name="connsiteX7" fmla="*/ 121368 w 195957"/>
              <a:gd name="connsiteY7" fmla="*/ 39757 h 156164"/>
              <a:gd name="connsiteX8" fmla="*/ 71672 w 195957"/>
              <a:gd name="connsiteY8" fmla="*/ 49696 h 156164"/>
              <a:gd name="connsiteX9" fmla="*/ 121368 w 195957"/>
              <a:gd name="connsiteY9" fmla="*/ 59635 h 156164"/>
              <a:gd name="connsiteX10" fmla="*/ 190942 w 195957"/>
              <a:gd name="connsiteY10" fmla="*/ 49696 h 156164"/>
              <a:gd name="connsiteX11" fmla="*/ 181003 w 195957"/>
              <a:gd name="connsiteY11" fmla="*/ 9939 h 156164"/>
              <a:gd name="connsiteX12" fmla="*/ 81611 w 195957"/>
              <a:gd name="connsiteY12" fmla="*/ 19879 h 156164"/>
              <a:gd name="connsiteX13" fmla="*/ 91551 w 195957"/>
              <a:gd name="connsiteY13" fmla="*/ 79513 h 156164"/>
              <a:gd name="connsiteX14" fmla="*/ 151185 w 195957"/>
              <a:gd name="connsiteY14" fmla="*/ 29818 h 156164"/>
              <a:gd name="connsiteX15" fmla="*/ 2098 w 195957"/>
              <a:gd name="connsiteY15" fmla="*/ 49696 h 156164"/>
              <a:gd name="connsiteX16" fmla="*/ 31916 w 195957"/>
              <a:gd name="connsiteY16" fmla="*/ 59635 h 156164"/>
              <a:gd name="connsiteX17" fmla="*/ 71672 w 195957"/>
              <a:gd name="connsiteY17" fmla="*/ 49696 h 156164"/>
              <a:gd name="connsiteX18" fmla="*/ 61733 w 195957"/>
              <a:gd name="connsiteY18" fmla="*/ 9939 h 156164"/>
              <a:gd name="connsiteX19" fmla="*/ 41855 w 195957"/>
              <a:gd name="connsiteY19" fmla="*/ 49696 h 156164"/>
              <a:gd name="connsiteX20" fmla="*/ 61733 w 195957"/>
              <a:gd name="connsiteY20" fmla="*/ 109331 h 156164"/>
              <a:gd name="connsiteX21" fmla="*/ 131307 w 195957"/>
              <a:gd name="connsiteY21" fmla="*/ 99392 h 156164"/>
              <a:gd name="connsiteX22" fmla="*/ 121368 w 195957"/>
              <a:gd name="connsiteY22" fmla="*/ 49696 h 156164"/>
              <a:gd name="connsiteX23" fmla="*/ 61733 w 195957"/>
              <a:gd name="connsiteY23" fmla="*/ 69574 h 156164"/>
              <a:gd name="connsiteX24" fmla="*/ 91551 w 195957"/>
              <a:gd name="connsiteY24" fmla="*/ 109331 h 156164"/>
              <a:gd name="connsiteX25" fmla="*/ 161124 w 195957"/>
              <a:gd name="connsiteY25" fmla="*/ 29818 h 156164"/>
              <a:gd name="connsiteX26" fmla="*/ 81611 w 195957"/>
              <a:gd name="connsiteY26" fmla="*/ 0 h 156164"/>
              <a:gd name="connsiteX27" fmla="*/ 21977 w 195957"/>
              <a:gd name="connsiteY27" fmla="*/ 9939 h 156164"/>
              <a:gd name="connsiteX28" fmla="*/ 12037 w 195957"/>
              <a:gd name="connsiteY28" fmla="*/ 39757 h 156164"/>
              <a:gd name="connsiteX29" fmla="*/ 21977 w 195957"/>
              <a:gd name="connsiteY29" fmla="*/ 109331 h 156164"/>
              <a:gd name="connsiteX30" fmla="*/ 141246 w 195957"/>
              <a:gd name="connsiteY30" fmla="*/ 59635 h 156164"/>
              <a:gd name="connsiteX31" fmla="*/ 131307 w 195957"/>
              <a:gd name="connsiteY31" fmla="*/ 19879 h 156164"/>
              <a:gd name="connsiteX32" fmla="*/ 81611 w 195957"/>
              <a:gd name="connsiteY32" fmla="*/ 69574 h 156164"/>
              <a:gd name="connsiteX33" fmla="*/ 111429 w 195957"/>
              <a:gd name="connsiteY33" fmla="*/ 89452 h 156164"/>
              <a:gd name="connsiteX34" fmla="*/ 131307 w 195957"/>
              <a:gd name="connsiteY34" fmla="*/ 59635 h 156164"/>
              <a:gd name="connsiteX35" fmla="*/ 31916 w 195957"/>
              <a:gd name="connsiteY35" fmla="*/ 39757 h 156164"/>
              <a:gd name="connsiteX36" fmla="*/ 41855 w 195957"/>
              <a:gd name="connsiteY36" fmla="*/ 79513 h 156164"/>
              <a:gd name="connsiteX37" fmla="*/ 71672 w 195957"/>
              <a:gd name="connsiteY37" fmla="*/ 19879 h 156164"/>
              <a:gd name="connsiteX38" fmla="*/ 41855 w 195957"/>
              <a:gd name="connsiteY38" fmla="*/ 139148 h 156164"/>
              <a:gd name="connsiteX39" fmla="*/ 101490 w 195957"/>
              <a:gd name="connsiteY39" fmla="*/ 129209 h 156164"/>
              <a:gd name="connsiteX40" fmla="*/ 51794 w 195957"/>
              <a:gd name="connsiteY40" fmla="*/ 9939 h 156164"/>
              <a:gd name="connsiteX41" fmla="*/ 12037 w 195957"/>
              <a:gd name="connsiteY41" fmla="*/ 19879 h 156164"/>
              <a:gd name="connsiteX42" fmla="*/ 21977 w 195957"/>
              <a:gd name="connsiteY42" fmla="*/ 119270 h 156164"/>
              <a:gd name="connsiteX43" fmla="*/ 111429 w 195957"/>
              <a:gd name="connsiteY43" fmla="*/ 29818 h 156164"/>
              <a:gd name="connsiteX44" fmla="*/ 41855 w 195957"/>
              <a:gd name="connsiteY44" fmla="*/ 39757 h 156164"/>
              <a:gd name="connsiteX45" fmla="*/ 51794 w 195957"/>
              <a:gd name="connsiteY45" fmla="*/ 99392 h 156164"/>
              <a:gd name="connsiteX46" fmla="*/ 81611 w 195957"/>
              <a:gd name="connsiteY46" fmla="*/ 79513 h 156164"/>
              <a:gd name="connsiteX47" fmla="*/ 71672 w 195957"/>
              <a:gd name="connsiteY47" fmla="*/ 9939 h 156164"/>
              <a:gd name="connsiteX48" fmla="*/ 31916 w 195957"/>
              <a:gd name="connsiteY48" fmla="*/ 29818 h 156164"/>
              <a:gd name="connsiteX49" fmla="*/ 41855 w 195957"/>
              <a:gd name="connsiteY49" fmla="*/ 89452 h 156164"/>
              <a:gd name="connsiteX50" fmla="*/ 71672 w 195957"/>
              <a:gd name="connsiteY50" fmla="*/ 69574 h 156164"/>
              <a:gd name="connsiteX51" fmla="*/ 91551 w 195957"/>
              <a:gd name="connsiteY51" fmla="*/ 49696 h 15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5957" h="156164">
                <a:moveTo>
                  <a:pt x="31916" y="59635"/>
                </a:moveTo>
                <a:cubicBezTo>
                  <a:pt x="71672" y="56322"/>
                  <a:pt x="112176" y="58055"/>
                  <a:pt x="151185" y="49696"/>
                </a:cubicBezTo>
                <a:cubicBezTo>
                  <a:pt x="160348" y="47733"/>
                  <a:pt x="173337" y="38909"/>
                  <a:pt x="171064" y="29818"/>
                </a:cubicBezTo>
                <a:cubicBezTo>
                  <a:pt x="168167" y="18229"/>
                  <a:pt x="151185" y="16565"/>
                  <a:pt x="141246" y="9939"/>
                </a:cubicBezTo>
                <a:cubicBezTo>
                  <a:pt x="98176" y="13252"/>
                  <a:pt x="50673" y="561"/>
                  <a:pt x="12037" y="19879"/>
                </a:cubicBezTo>
                <a:cubicBezTo>
                  <a:pt x="-3073" y="27434"/>
                  <a:pt x="5734" y="64933"/>
                  <a:pt x="21977" y="69574"/>
                </a:cubicBezTo>
                <a:cubicBezTo>
                  <a:pt x="63512" y="81441"/>
                  <a:pt x="108116" y="62948"/>
                  <a:pt x="151185" y="59635"/>
                </a:cubicBezTo>
                <a:cubicBezTo>
                  <a:pt x="141246" y="53009"/>
                  <a:pt x="133221" y="41239"/>
                  <a:pt x="121368" y="39757"/>
                </a:cubicBezTo>
                <a:cubicBezTo>
                  <a:pt x="104605" y="37662"/>
                  <a:pt x="71672" y="32803"/>
                  <a:pt x="71672" y="49696"/>
                </a:cubicBezTo>
                <a:cubicBezTo>
                  <a:pt x="71672" y="66589"/>
                  <a:pt x="104803" y="56322"/>
                  <a:pt x="121368" y="59635"/>
                </a:cubicBezTo>
                <a:cubicBezTo>
                  <a:pt x="144559" y="56322"/>
                  <a:pt x="172945" y="64693"/>
                  <a:pt x="190942" y="49696"/>
                </a:cubicBezTo>
                <a:cubicBezTo>
                  <a:pt x="201436" y="40951"/>
                  <a:pt x="194182" y="13533"/>
                  <a:pt x="181003" y="9939"/>
                </a:cubicBezTo>
                <a:cubicBezTo>
                  <a:pt x="148880" y="1178"/>
                  <a:pt x="114742" y="16566"/>
                  <a:pt x="81611" y="19879"/>
                </a:cubicBezTo>
                <a:cubicBezTo>
                  <a:pt x="84924" y="39757"/>
                  <a:pt x="74462" y="68832"/>
                  <a:pt x="91551" y="79513"/>
                </a:cubicBezTo>
                <a:cubicBezTo>
                  <a:pt x="193552" y="143263"/>
                  <a:pt x="155782" y="48207"/>
                  <a:pt x="151185" y="29818"/>
                </a:cubicBezTo>
                <a:cubicBezTo>
                  <a:pt x="101489" y="36444"/>
                  <a:pt x="50737" y="37536"/>
                  <a:pt x="2098" y="49696"/>
                </a:cubicBezTo>
                <a:cubicBezTo>
                  <a:pt x="-8066" y="52237"/>
                  <a:pt x="21439" y="59635"/>
                  <a:pt x="31916" y="59635"/>
                </a:cubicBezTo>
                <a:cubicBezTo>
                  <a:pt x="45576" y="59635"/>
                  <a:pt x="58420" y="53009"/>
                  <a:pt x="71672" y="49696"/>
                </a:cubicBezTo>
                <a:cubicBezTo>
                  <a:pt x="68359" y="36444"/>
                  <a:pt x="75393" y="9939"/>
                  <a:pt x="61733" y="9939"/>
                </a:cubicBezTo>
                <a:cubicBezTo>
                  <a:pt x="46917" y="9939"/>
                  <a:pt x="41855" y="34880"/>
                  <a:pt x="41855" y="49696"/>
                </a:cubicBezTo>
                <a:cubicBezTo>
                  <a:pt x="41855" y="70650"/>
                  <a:pt x="55107" y="89453"/>
                  <a:pt x="61733" y="109331"/>
                </a:cubicBezTo>
                <a:cubicBezTo>
                  <a:pt x="84924" y="106018"/>
                  <a:pt x="114742" y="115957"/>
                  <a:pt x="131307" y="99392"/>
                </a:cubicBezTo>
                <a:cubicBezTo>
                  <a:pt x="143252" y="87447"/>
                  <a:pt x="136895" y="56351"/>
                  <a:pt x="121368" y="49696"/>
                </a:cubicBezTo>
                <a:cubicBezTo>
                  <a:pt x="102109" y="41442"/>
                  <a:pt x="81611" y="62948"/>
                  <a:pt x="61733" y="69574"/>
                </a:cubicBezTo>
                <a:cubicBezTo>
                  <a:pt x="71672" y="82826"/>
                  <a:pt x="75569" y="104972"/>
                  <a:pt x="91551" y="109331"/>
                </a:cubicBezTo>
                <a:cubicBezTo>
                  <a:pt x="133208" y="120692"/>
                  <a:pt x="228431" y="104604"/>
                  <a:pt x="161124" y="29818"/>
                </a:cubicBezTo>
                <a:cubicBezTo>
                  <a:pt x="142188" y="8778"/>
                  <a:pt x="108115" y="9939"/>
                  <a:pt x="81611" y="0"/>
                </a:cubicBezTo>
                <a:cubicBezTo>
                  <a:pt x="61733" y="3313"/>
                  <a:pt x="39474" y="-59"/>
                  <a:pt x="21977" y="9939"/>
                </a:cubicBezTo>
                <a:cubicBezTo>
                  <a:pt x="12880" y="15137"/>
                  <a:pt x="12037" y="29280"/>
                  <a:pt x="12037" y="39757"/>
                </a:cubicBezTo>
                <a:cubicBezTo>
                  <a:pt x="12037" y="63184"/>
                  <a:pt x="18664" y="86140"/>
                  <a:pt x="21977" y="109331"/>
                </a:cubicBezTo>
                <a:cubicBezTo>
                  <a:pt x="44731" y="104780"/>
                  <a:pt x="133863" y="111317"/>
                  <a:pt x="141246" y="59635"/>
                </a:cubicBezTo>
                <a:cubicBezTo>
                  <a:pt x="143178" y="46112"/>
                  <a:pt x="134620" y="33131"/>
                  <a:pt x="131307" y="19879"/>
                </a:cubicBezTo>
                <a:cubicBezTo>
                  <a:pt x="106843" y="25995"/>
                  <a:pt x="66320" y="23702"/>
                  <a:pt x="81611" y="69574"/>
                </a:cubicBezTo>
                <a:cubicBezTo>
                  <a:pt x="85388" y="80906"/>
                  <a:pt x="101490" y="82826"/>
                  <a:pt x="111429" y="89452"/>
                </a:cubicBezTo>
                <a:cubicBezTo>
                  <a:pt x="118055" y="79513"/>
                  <a:pt x="131307" y="71580"/>
                  <a:pt x="131307" y="59635"/>
                </a:cubicBezTo>
                <a:cubicBezTo>
                  <a:pt x="131307" y="3257"/>
                  <a:pt x="45702" y="38034"/>
                  <a:pt x="31916" y="39757"/>
                </a:cubicBezTo>
                <a:cubicBezTo>
                  <a:pt x="35229" y="53009"/>
                  <a:pt x="29172" y="74440"/>
                  <a:pt x="41855" y="79513"/>
                </a:cubicBezTo>
                <a:cubicBezTo>
                  <a:pt x="106822" y="105500"/>
                  <a:pt x="73225" y="26091"/>
                  <a:pt x="71672" y="19879"/>
                </a:cubicBezTo>
                <a:cubicBezTo>
                  <a:pt x="26920" y="42255"/>
                  <a:pt x="-25256" y="52863"/>
                  <a:pt x="41855" y="139148"/>
                </a:cubicBezTo>
                <a:cubicBezTo>
                  <a:pt x="54227" y="155055"/>
                  <a:pt x="81612" y="132522"/>
                  <a:pt x="101490" y="129209"/>
                </a:cubicBezTo>
                <a:cubicBezTo>
                  <a:pt x="94896" y="56680"/>
                  <a:pt x="125341" y="9939"/>
                  <a:pt x="51794" y="9939"/>
                </a:cubicBezTo>
                <a:cubicBezTo>
                  <a:pt x="38134" y="9939"/>
                  <a:pt x="25289" y="16566"/>
                  <a:pt x="12037" y="19879"/>
                </a:cubicBezTo>
                <a:cubicBezTo>
                  <a:pt x="15350" y="53009"/>
                  <a:pt x="-5727" y="100801"/>
                  <a:pt x="21977" y="119270"/>
                </a:cubicBezTo>
                <a:cubicBezTo>
                  <a:pt x="194883" y="234540"/>
                  <a:pt x="115537" y="44196"/>
                  <a:pt x="111429" y="29818"/>
                </a:cubicBezTo>
                <a:lnTo>
                  <a:pt x="41855" y="39757"/>
                </a:lnTo>
                <a:cubicBezTo>
                  <a:pt x="28740" y="55058"/>
                  <a:pt x="37544" y="85142"/>
                  <a:pt x="51794" y="99392"/>
                </a:cubicBezTo>
                <a:cubicBezTo>
                  <a:pt x="60241" y="107839"/>
                  <a:pt x="71672" y="86139"/>
                  <a:pt x="81611" y="79513"/>
                </a:cubicBezTo>
                <a:cubicBezTo>
                  <a:pt x="78298" y="56322"/>
                  <a:pt x="88237" y="26504"/>
                  <a:pt x="71672" y="9939"/>
                </a:cubicBezTo>
                <a:cubicBezTo>
                  <a:pt x="61195" y="-538"/>
                  <a:pt x="37118" y="15945"/>
                  <a:pt x="31916" y="29818"/>
                </a:cubicBezTo>
                <a:cubicBezTo>
                  <a:pt x="24840" y="48687"/>
                  <a:pt x="38542" y="69574"/>
                  <a:pt x="41855" y="89452"/>
                </a:cubicBezTo>
                <a:cubicBezTo>
                  <a:pt x="51794" y="82826"/>
                  <a:pt x="62344" y="77036"/>
                  <a:pt x="71672" y="69574"/>
                </a:cubicBezTo>
                <a:cubicBezTo>
                  <a:pt x="78989" y="63720"/>
                  <a:pt x="91551" y="49696"/>
                  <a:pt x="91551" y="49696"/>
                </a:cubicBez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93" name="任意多边形: 形状 192">
            <a:extLst>
              <a:ext uri="{FF2B5EF4-FFF2-40B4-BE49-F238E27FC236}">
                <a16:creationId xmlns:a16="http://schemas.microsoft.com/office/drawing/2014/main" id="{CCC7E4C0-7930-43CE-990C-F5331F26B14F}"/>
              </a:ext>
            </a:extLst>
          </p:cNvPr>
          <p:cNvSpPr/>
          <p:nvPr/>
        </p:nvSpPr>
        <p:spPr bwMode="auto">
          <a:xfrm>
            <a:off x="10951475" y="6161741"/>
            <a:ext cx="45719" cy="100028"/>
          </a:xfrm>
          <a:custGeom>
            <a:avLst/>
            <a:gdLst>
              <a:gd name="connsiteX0" fmla="*/ 31916 w 195957"/>
              <a:gd name="connsiteY0" fmla="*/ 59635 h 156164"/>
              <a:gd name="connsiteX1" fmla="*/ 151185 w 195957"/>
              <a:gd name="connsiteY1" fmla="*/ 49696 h 156164"/>
              <a:gd name="connsiteX2" fmla="*/ 171064 w 195957"/>
              <a:gd name="connsiteY2" fmla="*/ 29818 h 156164"/>
              <a:gd name="connsiteX3" fmla="*/ 141246 w 195957"/>
              <a:gd name="connsiteY3" fmla="*/ 9939 h 156164"/>
              <a:gd name="connsiteX4" fmla="*/ 12037 w 195957"/>
              <a:gd name="connsiteY4" fmla="*/ 19879 h 156164"/>
              <a:gd name="connsiteX5" fmla="*/ 21977 w 195957"/>
              <a:gd name="connsiteY5" fmla="*/ 69574 h 156164"/>
              <a:gd name="connsiteX6" fmla="*/ 151185 w 195957"/>
              <a:gd name="connsiteY6" fmla="*/ 59635 h 156164"/>
              <a:gd name="connsiteX7" fmla="*/ 121368 w 195957"/>
              <a:gd name="connsiteY7" fmla="*/ 39757 h 156164"/>
              <a:gd name="connsiteX8" fmla="*/ 71672 w 195957"/>
              <a:gd name="connsiteY8" fmla="*/ 49696 h 156164"/>
              <a:gd name="connsiteX9" fmla="*/ 121368 w 195957"/>
              <a:gd name="connsiteY9" fmla="*/ 59635 h 156164"/>
              <a:gd name="connsiteX10" fmla="*/ 190942 w 195957"/>
              <a:gd name="connsiteY10" fmla="*/ 49696 h 156164"/>
              <a:gd name="connsiteX11" fmla="*/ 181003 w 195957"/>
              <a:gd name="connsiteY11" fmla="*/ 9939 h 156164"/>
              <a:gd name="connsiteX12" fmla="*/ 81611 w 195957"/>
              <a:gd name="connsiteY12" fmla="*/ 19879 h 156164"/>
              <a:gd name="connsiteX13" fmla="*/ 91551 w 195957"/>
              <a:gd name="connsiteY13" fmla="*/ 79513 h 156164"/>
              <a:gd name="connsiteX14" fmla="*/ 151185 w 195957"/>
              <a:gd name="connsiteY14" fmla="*/ 29818 h 156164"/>
              <a:gd name="connsiteX15" fmla="*/ 2098 w 195957"/>
              <a:gd name="connsiteY15" fmla="*/ 49696 h 156164"/>
              <a:gd name="connsiteX16" fmla="*/ 31916 w 195957"/>
              <a:gd name="connsiteY16" fmla="*/ 59635 h 156164"/>
              <a:gd name="connsiteX17" fmla="*/ 71672 w 195957"/>
              <a:gd name="connsiteY17" fmla="*/ 49696 h 156164"/>
              <a:gd name="connsiteX18" fmla="*/ 61733 w 195957"/>
              <a:gd name="connsiteY18" fmla="*/ 9939 h 156164"/>
              <a:gd name="connsiteX19" fmla="*/ 41855 w 195957"/>
              <a:gd name="connsiteY19" fmla="*/ 49696 h 156164"/>
              <a:gd name="connsiteX20" fmla="*/ 61733 w 195957"/>
              <a:gd name="connsiteY20" fmla="*/ 109331 h 156164"/>
              <a:gd name="connsiteX21" fmla="*/ 131307 w 195957"/>
              <a:gd name="connsiteY21" fmla="*/ 99392 h 156164"/>
              <a:gd name="connsiteX22" fmla="*/ 121368 w 195957"/>
              <a:gd name="connsiteY22" fmla="*/ 49696 h 156164"/>
              <a:gd name="connsiteX23" fmla="*/ 61733 w 195957"/>
              <a:gd name="connsiteY23" fmla="*/ 69574 h 156164"/>
              <a:gd name="connsiteX24" fmla="*/ 91551 w 195957"/>
              <a:gd name="connsiteY24" fmla="*/ 109331 h 156164"/>
              <a:gd name="connsiteX25" fmla="*/ 161124 w 195957"/>
              <a:gd name="connsiteY25" fmla="*/ 29818 h 156164"/>
              <a:gd name="connsiteX26" fmla="*/ 81611 w 195957"/>
              <a:gd name="connsiteY26" fmla="*/ 0 h 156164"/>
              <a:gd name="connsiteX27" fmla="*/ 21977 w 195957"/>
              <a:gd name="connsiteY27" fmla="*/ 9939 h 156164"/>
              <a:gd name="connsiteX28" fmla="*/ 12037 w 195957"/>
              <a:gd name="connsiteY28" fmla="*/ 39757 h 156164"/>
              <a:gd name="connsiteX29" fmla="*/ 21977 w 195957"/>
              <a:gd name="connsiteY29" fmla="*/ 109331 h 156164"/>
              <a:gd name="connsiteX30" fmla="*/ 141246 w 195957"/>
              <a:gd name="connsiteY30" fmla="*/ 59635 h 156164"/>
              <a:gd name="connsiteX31" fmla="*/ 131307 w 195957"/>
              <a:gd name="connsiteY31" fmla="*/ 19879 h 156164"/>
              <a:gd name="connsiteX32" fmla="*/ 81611 w 195957"/>
              <a:gd name="connsiteY32" fmla="*/ 69574 h 156164"/>
              <a:gd name="connsiteX33" fmla="*/ 111429 w 195957"/>
              <a:gd name="connsiteY33" fmla="*/ 89452 h 156164"/>
              <a:gd name="connsiteX34" fmla="*/ 131307 w 195957"/>
              <a:gd name="connsiteY34" fmla="*/ 59635 h 156164"/>
              <a:gd name="connsiteX35" fmla="*/ 31916 w 195957"/>
              <a:gd name="connsiteY35" fmla="*/ 39757 h 156164"/>
              <a:gd name="connsiteX36" fmla="*/ 41855 w 195957"/>
              <a:gd name="connsiteY36" fmla="*/ 79513 h 156164"/>
              <a:gd name="connsiteX37" fmla="*/ 71672 w 195957"/>
              <a:gd name="connsiteY37" fmla="*/ 19879 h 156164"/>
              <a:gd name="connsiteX38" fmla="*/ 41855 w 195957"/>
              <a:gd name="connsiteY38" fmla="*/ 139148 h 156164"/>
              <a:gd name="connsiteX39" fmla="*/ 101490 w 195957"/>
              <a:gd name="connsiteY39" fmla="*/ 129209 h 156164"/>
              <a:gd name="connsiteX40" fmla="*/ 51794 w 195957"/>
              <a:gd name="connsiteY40" fmla="*/ 9939 h 156164"/>
              <a:gd name="connsiteX41" fmla="*/ 12037 w 195957"/>
              <a:gd name="connsiteY41" fmla="*/ 19879 h 156164"/>
              <a:gd name="connsiteX42" fmla="*/ 21977 w 195957"/>
              <a:gd name="connsiteY42" fmla="*/ 119270 h 156164"/>
              <a:gd name="connsiteX43" fmla="*/ 111429 w 195957"/>
              <a:gd name="connsiteY43" fmla="*/ 29818 h 156164"/>
              <a:gd name="connsiteX44" fmla="*/ 41855 w 195957"/>
              <a:gd name="connsiteY44" fmla="*/ 39757 h 156164"/>
              <a:gd name="connsiteX45" fmla="*/ 51794 w 195957"/>
              <a:gd name="connsiteY45" fmla="*/ 99392 h 156164"/>
              <a:gd name="connsiteX46" fmla="*/ 81611 w 195957"/>
              <a:gd name="connsiteY46" fmla="*/ 79513 h 156164"/>
              <a:gd name="connsiteX47" fmla="*/ 71672 w 195957"/>
              <a:gd name="connsiteY47" fmla="*/ 9939 h 156164"/>
              <a:gd name="connsiteX48" fmla="*/ 31916 w 195957"/>
              <a:gd name="connsiteY48" fmla="*/ 29818 h 156164"/>
              <a:gd name="connsiteX49" fmla="*/ 41855 w 195957"/>
              <a:gd name="connsiteY49" fmla="*/ 89452 h 156164"/>
              <a:gd name="connsiteX50" fmla="*/ 71672 w 195957"/>
              <a:gd name="connsiteY50" fmla="*/ 69574 h 156164"/>
              <a:gd name="connsiteX51" fmla="*/ 91551 w 195957"/>
              <a:gd name="connsiteY51" fmla="*/ 49696 h 15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5957" h="156164">
                <a:moveTo>
                  <a:pt x="31916" y="59635"/>
                </a:moveTo>
                <a:cubicBezTo>
                  <a:pt x="71672" y="56322"/>
                  <a:pt x="112176" y="58055"/>
                  <a:pt x="151185" y="49696"/>
                </a:cubicBezTo>
                <a:cubicBezTo>
                  <a:pt x="160348" y="47733"/>
                  <a:pt x="173337" y="38909"/>
                  <a:pt x="171064" y="29818"/>
                </a:cubicBezTo>
                <a:cubicBezTo>
                  <a:pt x="168167" y="18229"/>
                  <a:pt x="151185" y="16565"/>
                  <a:pt x="141246" y="9939"/>
                </a:cubicBezTo>
                <a:cubicBezTo>
                  <a:pt x="98176" y="13252"/>
                  <a:pt x="50673" y="561"/>
                  <a:pt x="12037" y="19879"/>
                </a:cubicBezTo>
                <a:cubicBezTo>
                  <a:pt x="-3073" y="27434"/>
                  <a:pt x="5734" y="64933"/>
                  <a:pt x="21977" y="69574"/>
                </a:cubicBezTo>
                <a:cubicBezTo>
                  <a:pt x="63512" y="81441"/>
                  <a:pt x="108116" y="62948"/>
                  <a:pt x="151185" y="59635"/>
                </a:cubicBezTo>
                <a:cubicBezTo>
                  <a:pt x="141246" y="53009"/>
                  <a:pt x="133221" y="41239"/>
                  <a:pt x="121368" y="39757"/>
                </a:cubicBezTo>
                <a:cubicBezTo>
                  <a:pt x="104605" y="37662"/>
                  <a:pt x="71672" y="32803"/>
                  <a:pt x="71672" y="49696"/>
                </a:cubicBezTo>
                <a:cubicBezTo>
                  <a:pt x="71672" y="66589"/>
                  <a:pt x="104803" y="56322"/>
                  <a:pt x="121368" y="59635"/>
                </a:cubicBezTo>
                <a:cubicBezTo>
                  <a:pt x="144559" y="56322"/>
                  <a:pt x="172945" y="64693"/>
                  <a:pt x="190942" y="49696"/>
                </a:cubicBezTo>
                <a:cubicBezTo>
                  <a:pt x="201436" y="40951"/>
                  <a:pt x="194182" y="13533"/>
                  <a:pt x="181003" y="9939"/>
                </a:cubicBezTo>
                <a:cubicBezTo>
                  <a:pt x="148880" y="1178"/>
                  <a:pt x="114742" y="16566"/>
                  <a:pt x="81611" y="19879"/>
                </a:cubicBezTo>
                <a:cubicBezTo>
                  <a:pt x="84924" y="39757"/>
                  <a:pt x="74462" y="68832"/>
                  <a:pt x="91551" y="79513"/>
                </a:cubicBezTo>
                <a:cubicBezTo>
                  <a:pt x="193552" y="143263"/>
                  <a:pt x="155782" y="48207"/>
                  <a:pt x="151185" y="29818"/>
                </a:cubicBezTo>
                <a:cubicBezTo>
                  <a:pt x="101489" y="36444"/>
                  <a:pt x="50737" y="37536"/>
                  <a:pt x="2098" y="49696"/>
                </a:cubicBezTo>
                <a:cubicBezTo>
                  <a:pt x="-8066" y="52237"/>
                  <a:pt x="21439" y="59635"/>
                  <a:pt x="31916" y="59635"/>
                </a:cubicBezTo>
                <a:cubicBezTo>
                  <a:pt x="45576" y="59635"/>
                  <a:pt x="58420" y="53009"/>
                  <a:pt x="71672" y="49696"/>
                </a:cubicBezTo>
                <a:cubicBezTo>
                  <a:pt x="68359" y="36444"/>
                  <a:pt x="75393" y="9939"/>
                  <a:pt x="61733" y="9939"/>
                </a:cubicBezTo>
                <a:cubicBezTo>
                  <a:pt x="46917" y="9939"/>
                  <a:pt x="41855" y="34880"/>
                  <a:pt x="41855" y="49696"/>
                </a:cubicBezTo>
                <a:cubicBezTo>
                  <a:pt x="41855" y="70650"/>
                  <a:pt x="55107" y="89453"/>
                  <a:pt x="61733" y="109331"/>
                </a:cubicBezTo>
                <a:cubicBezTo>
                  <a:pt x="84924" y="106018"/>
                  <a:pt x="114742" y="115957"/>
                  <a:pt x="131307" y="99392"/>
                </a:cubicBezTo>
                <a:cubicBezTo>
                  <a:pt x="143252" y="87447"/>
                  <a:pt x="136895" y="56351"/>
                  <a:pt x="121368" y="49696"/>
                </a:cubicBezTo>
                <a:cubicBezTo>
                  <a:pt x="102109" y="41442"/>
                  <a:pt x="81611" y="62948"/>
                  <a:pt x="61733" y="69574"/>
                </a:cubicBezTo>
                <a:cubicBezTo>
                  <a:pt x="71672" y="82826"/>
                  <a:pt x="75569" y="104972"/>
                  <a:pt x="91551" y="109331"/>
                </a:cubicBezTo>
                <a:cubicBezTo>
                  <a:pt x="133208" y="120692"/>
                  <a:pt x="228431" y="104604"/>
                  <a:pt x="161124" y="29818"/>
                </a:cubicBezTo>
                <a:cubicBezTo>
                  <a:pt x="142188" y="8778"/>
                  <a:pt x="108115" y="9939"/>
                  <a:pt x="81611" y="0"/>
                </a:cubicBezTo>
                <a:cubicBezTo>
                  <a:pt x="61733" y="3313"/>
                  <a:pt x="39474" y="-59"/>
                  <a:pt x="21977" y="9939"/>
                </a:cubicBezTo>
                <a:cubicBezTo>
                  <a:pt x="12880" y="15137"/>
                  <a:pt x="12037" y="29280"/>
                  <a:pt x="12037" y="39757"/>
                </a:cubicBezTo>
                <a:cubicBezTo>
                  <a:pt x="12037" y="63184"/>
                  <a:pt x="18664" y="86140"/>
                  <a:pt x="21977" y="109331"/>
                </a:cubicBezTo>
                <a:cubicBezTo>
                  <a:pt x="44731" y="104780"/>
                  <a:pt x="133863" y="111317"/>
                  <a:pt x="141246" y="59635"/>
                </a:cubicBezTo>
                <a:cubicBezTo>
                  <a:pt x="143178" y="46112"/>
                  <a:pt x="134620" y="33131"/>
                  <a:pt x="131307" y="19879"/>
                </a:cubicBezTo>
                <a:cubicBezTo>
                  <a:pt x="106843" y="25995"/>
                  <a:pt x="66320" y="23702"/>
                  <a:pt x="81611" y="69574"/>
                </a:cubicBezTo>
                <a:cubicBezTo>
                  <a:pt x="85388" y="80906"/>
                  <a:pt x="101490" y="82826"/>
                  <a:pt x="111429" y="89452"/>
                </a:cubicBezTo>
                <a:cubicBezTo>
                  <a:pt x="118055" y="79513"/>
                  <a:pt x="131307" y="71580"/>
                  <a:pt x="131307" y="59635"/>
                </a:cubicBezTo>
                <a:cubicBezTo>
                  <a:pt x="131307" y="3257"/>
                  <a:pt x="45702" y="38034"/>
                  <a:pt x="31916" y="39757"/>
                </a:cubicBezTo>
                <a:cubicBezTo>
                  <a:pt x="35229" y="53009"/>
                  <a:pt x="29172" y="74440"/>
                  <a:pt x="41855" y="79513"/>
                </a:cubicBezTo>
                <a:cubicBezTo>
                  <a:pt x="106822" y="105500"/>
                  <a:pt x="73225" y="26091"/>
                  <a:pt x="71672" y="19879"/>
                </a:cubicBezTo>
                <a:cubicBezTo>
                  <a:pt x="26920" y="42255"/>
                  <a:pt x="-25256" y="52863"/>
                  <a:pt x="41855" y="139148"/>
                </a:cubicBezTo>
                <a:cubicBezTo>
                  <a:pt x="54227" y="155055"/>
                  <a:pt x="81612" y="132522"/>
                  <a:pt x="101490" y="129209"/>
                </a:cubicBezTo>
                <a:cubicBezTo>
                  <a:pt x="94896" y="56680"/>
                  <a:pt x="125341" y="9939"/>
                  <a:pt x="51794" y="9939"/>
                </a:cubicBezTo>
                <a:cubicBezTo>
                  <a:pt x="38134" y="9939"/>
                  <a:pt x="25289" y="16566"/>
                  <a:pt x="12037" y="19879"/>
                </a:cubicBezTo>
                <a:cubicBezTo>
                  <a:pt x="15350" y="53009"/>
                  <a:pt x="-5727" y="100801"/>
                  <a:pt x="21977" y="119270"/>
                </a:cubicBezTo>
                <a:cubicBezTo>
                  <a:pt x="194883" y="234540"/>
                  <a:pt x="115537" y="44196"/>
                  <a:pt x="111429" y="29818"/>
                </a:cubicBezTo>
                <a:lnTo>
                  <a:pt x="41855" y="39757"/>
                </a:lnTo>
                <a:cubicBezTo>
                  <a:pt x="28740" y="55058"/>
                  <a:pt x="37544" y="85142"/>
                  <a:pt x="51794" y="99392"/>
                </a:cubicBezTo>
                <a:cubicBezTo>
                  <a:pt x="60241" y="107839"/>
                  <a:pt x="71672" y="86139"/>
                  <a:pt x="81611" y="79513"/>
                </a:cubicBezTo>
                <a:cubicBezTo>
                  <a:pt x="78298" y="56322"/>
                  <a:pt x="88237" y="26504"/>
                  <a:pt x="71672" y="9939"/>
                </a:cubicBezTo>
                <a:cubicBezTo>
                  <a:pt x="61195" y="-538"/>
                  <a:pt x="37118" y="15945"/>
                  <a:pt x="31916" y="29818"/>
                </a:cubicBezTo>
                <a:cubicBezTo>
                  <a:pt x="24840" y="48687"/>
                  <a:pt x="38542" y="69574"/>
                  <a:pt x="41855" y="89452"/>
                </a:cubicBezTo>
                <a:cubicBezTo>
                  <a:pt x="51794" y="82826"/>
                  <a:pt x="62344" y="77036"/>
                  <a:pt x="71672" y="69574"/>
                </a:cubicBezTo>
                <a:cubicBezTo>
                  <a:pt x="78989" y="63720"/>
                  <a:pt x="91551" y="49696"/>
                  <a:pt x="91551" y="49696"/>
                </a:cubicBez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94" name="任意多边形: 形状 193">
            <a:extLst>
              <a:ext uri="{FF2B5EF4-FFF2-40B4-BE49-F238E27FC236}">
                <a16:creationId xmlns:a16="http://schemas.microsoft.com/office/drawing/2014/main" id="{35DD7425-66B2-4C58-90ED-D5D5910E02B4}"/>
              </a:ext>
            </a:extLst>
          </p:cNvPr>
          <p:cNvSpPr/>
          <p:nvPr/>
        </p:nvSpPr>
        <p:spPr bwMode="auto">
          <a:xfrm>
            <a:off x="10951475" y="6054129"/>
            <a:ext cx="45719" cy="100028"/>
          </a:xfrm>
          <a:custGeom>
            <a:avLst/>
            <a:gdLst>
              <a:gd name="connsiteX0" fmla="*/ 31916 w 195957"/>
              <a:gd name="connsiteY0" fmla="*/ 59635 h 156164"/>
              <a:gd name="connsiteX1" fmla="*/ 151185 w 195957"/>
              <a:gd name="connsiteY1" fmla="*/ 49696 h 156164"/>
              <a:gd name="connsiteX2" fmla="*/ 171064 w 195957"/>
              <a:gd name="connsiteY2" fmla="*/ 29818 h 156164"/>
              <a:gd name="connsiteX3" fmla="*/ 141246 w 195957"/>
              <a:gd name="connsiteY3" fmla="*/ 9939 h 156164"/>
              <a:gd name="connsiteX4" fmla="*/ 12037 w 195957"/>
              <a:gd name="connsiteY4" fmla="*/ 19879 h 156164"/>
              <a:gd name="connsiteX5" fmla="*/ 21977 w 195957"/>
              <a:gd name="connsiteY5" fmla="*/ 69574 h 156164"/>
              <a:gd name="connsiteX6" fmla="*/ 151185 w 195957"/>
              <a:gd name="connsiteY6" fmla="*/ 59635 h 156164"/>
              <a:gd name="connsiteX7" fmla="*/ 121368 w 195957"/>
              <a:gd name="connsiteY7" fmla="*/ 39757 h 156164"/>
              <a:gd name="connsiteX8" fmla="*/ 71672 w 195957"/>
              <a:gd name="connsiteY8" fmla="*/ 49696 h 156164"/>
              <a:gd name="connsiteX9" fmla="*/ 121368 w 195957"/>
              <a:gd name="connsiteY9" fmla="*/ 59635 h 156164"/>
              <a:gd name="connsiteX10" fmla="*/ 190942 w 195957"/>
              <a:gd name="connsiteY10" fmla="*/ 49696 h 156164"/>
              <a:gd name="connsiteX11" fmla="*/ 181003 w 195957"/>
              <a:gd name="connsiteY11" fmla="*/ 9939 h 156164"/>
              <a:gd name="connsiteX12" fmla="*/ 81611 w 195957"/>
              <a:gd name="connsiteY12" fmla="*/ 19879 h 156164"/>
              <a:gd name="connsiteX13" fmla="*/ 91551 w 195957"/>
              <a:gd name="connsiteY13" fmla="*/ 79513 h 156164"/>
              <a:gd name="connsiteX14" fmla="*/ 151185 w 195957"/>
              <a:gd name="connsiteY14" fmla="*/ 29818 h 156164"/>
              <a:gd name="connsiteX15" fmla="*/ 2098 w 195957"/>
              <a:gd name="connsiteY15" fmla="*/ 49696 h 156164"/>
              <a:gd name="connsiteX16" fmla="*/ 31916 w 195957"/>
              <a:gd name="connsiteY16" fmla="*/ 59635 h 156164"/>
              <a:gd name="connsiteX17" fmla="*/ 71672 w 195957"/>
              <a:gd name="connsiteY17" fmla="*/ 49696 h 156164"/>
              <a:gd name="connsiteX18" fmla="*/ 61733 w 195957"/>
              <a:gd name="connsiteY18" fmla="*/ 9939 h 156164"/>
              <a:gd name="connsiteX19" fmla="*/ 41855 w 195957"/>
              <a:gd name="connsiteY19" fmla="*/ 49696 h 156164"/>
              <a:gd name="connsiteX20" fmla="*/ 61733 w 195957"/>
              <a:gd name="connsiteY20" fmla="*/ 109331 h 156164"/>
              <a:gd name="connsiteX21" fmla="*/ 131307 w 195957"/>
              <a:gd name="connsiteY21" fmla="*/ 99392 h 156164"/>
              <a:gd name="connsiteX22" fmla="*/ 121368 w 195957"/>
              <a:gd name="connsiteY22" fmla="*/ 49696 h 156164"/>
              <a:gd name="connsiteX23" fmla="*/ 61733 w 195957"/>
              <a:gd name="connsiteY23" fmla="*/ 69574 h 156164"/>
              <a:gd name="connsiteX24" fmla="*/ 91551 w 195957"/>
              <a:gd name="connsiteY24" fmla="*/ 109331 h 156164"/>
              <a:gd name="connsiteX25" fmla="*/ 161124 w 195957"/>
              <a:gd name="connsiteY25" fmla="*/ 29818 h 156164"/>
              <a:gd name="connsiteX26" fmla="*/ 81611 w 195957"/>
              <a:gd name="connsiteY26" fmla="*/ 0 h 156164"/>
              <a:gd name="connsiteX27" fmla="*/ 21977 w 195957"/>
              <a:gd name="connsiteY27" fmla="*/ 9939 h 156164"/>
              <a:gd name="connsiteX28" fmla="*/ 12037 w 195957"/>
              <a:gd name="connsiteY28" fmla="*/ 39757 h 156164"/>
              <a:gd name="connsiteX29" fmla="*/ 21977 w 195957"/>
              <a:gd name="connsiteY29" fmla="*/ 109331 h 156164"/>
              <a:gd name="connsiteX30" fmla="*/ 141246 w 195957"/>
              <a:gd name="connsiteY30" fmla="*/ 59635 h 156164"/>
              <a:gd name="connsiteX31" fmla="*/ 131307 w 195957"/>
              <a:gd name="connsiteY31" fmla="*/ 19879 h 156164"/>
              <a:gd name="connsiteX32" fmla="*/ 81611 w 195957"/>
              <a:gd name="connsiteY32" fmla="*/ 69574 h 156164"/>
              <a:gd name="connsiteX33" fmla="*/ 111429 w 195957"/>
              <a:gd name="connsiteY33" fmla="*/ 89452 h 156164"/>
              <a:gd name="connsiteX34" fmla="*/ 131307 w 195957"/>
              <a:gd name="connsiteY34" fmla="*/ 59635 h 156164"/>
              <a:gd name="connsiteX35" fmla="*/ 31916 w 195957"/>
              <a:gd name="connsiteY35" fmla="*/ 39757 h 156164"/>
              <a:gd name="connsiteX36" fmla="*/ 41855 w 195957"/>
              <a:gd name="connsiteY36" fmla="*/ 79513 h 156164"/>
              <a:gd name="connsiteX37" fmla="*/ 71672 w 195957"/>
              <a:gd name="connsiteY37" fmla="*/ 19879 h 156164"/>
              <a:gd name="connsiteX38" fmla="*/ 41855 w 195957"/>
              <a:gd name="connsiteY38" fmla="*/ 139148 h 156164"/>
              <a:gd name="connsiteX39" fmla="*/ 101490 w 195957"/>
              <a:gd name="connsiteY39" fmla="*/ 129209 h 156164"/>
              <a:gd name="connsiteX40" fmla="*/ 51794 w 195957"/>
              <a:gd name="connsiteY40" fmla="*/ 9939 h 156164"/>
              <a:gd name="connsiteX41" fmla="*/ 12037 w 195957"/>
              <a:gd name="connsiteY41" fmla="*/ 19879 h 156164"/>
              <a:gd name="connsiteX42" fmla="*/ 21977 w 195957"/>
              <a:gd name="connsiteY42" fmla="*/ 119270 h 156164"/>
              <a:gd name="connsiteX43" fmla="*/ 111429 w 195957"/>
              <a:gd name="connsiteY43" fmla="*/ 29818 h 156164"/>
              <a:gd name="connsiteX44" fmla="*/ 41855 w 195957"/>
              <a:gd name="connsiteY44" fmla="*/ 39757 h 156164"/>
              <a:gd name="connsiteX45" fmla="*/ 51794 w 195957"/>
              <a:gd name="connsiteY45" fmla="*/ 99392 h 156164"/>
              <a:gd name="connsiteX46" fmla="*/ 81611 w 195957"/>
              <a:gd name="connsiteY46" fmla="*/ 79513 h 156164"/>
              <a:gd name="connsiteX47" fmla="*/ 71672 w 195957"/>
              <a:gd name="connsiteY47" fmla="*/ 9939 h 156164"/>
              <a:gd name="connsiteX48" fmla="*/ 31916 w 195957"/>
              <a:gd name="connsiteY48" fmla="*/ 29818 h 156164"/>
              <a:gd name="connsiteX49" fmla="*/ 41855 w 195957"/>
              <a:gd name="connsiteY49" fmla="*/ 89452 h 156164"/>
              <a:gd name="connsiteX50" fmla="*/ 71672 w 195957"/>
              <a:gd name="connsiteY50" fmla="*/ 69574 h 156164"/>
              <a:gd name="connsiteX51" fmla="*/ 91551 w 195957"/>
              <a:gd name="connsiteY51" fmla="*/ 49696 h 15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5957" h="156164">
                <a:moveTo>
                  <a:pt x="31916" y="59635"/>
                </a:moveTo>
                <a:cubicBezTo>
                  <a:pt x="71672" y="56322"/>
                  <a:pt x="112176" y="58055"/>
                  <a:pt x="151185" y="49696"/>
                </a:cubicBezTo>
                <a:cubicBezTo>
                  <a:pt x="160348" y="47733"/>
                  <a:pt x="173337" y="38909"/>
                  <a:pt x="171064" y="29818"/>
                </a:cubicBezTo>
                <a:cubicBezTo>
                  <a:pt x="168167" y="18229"/>
                  <a:pt x="151185" y="16565"/>
                  <a:pt x="141246" y="9939"/>
                </a:cubicBezTo>
                <a:cubicBezTo>
                  <a:pt x="98176" y="13252"/>
                  <a:pt x="50673" y="561"/>
                  <a:pt x="12037" y="19879"/>
                </a:cubicBezTo>
                <a:cubicBezTo>
                  <a:pt x="-3073" y="27434"/>
                  <a:pt x="5734" y="64933"/>
                  <a:pt x="21977" y="69574"/>
                </a:cubicBezTo>
                <a:cubicBezTo>
                  <a:pt x="63512" y="81441"/>
                  <a:pt x="108116" y="62948"/>
                  <a:pt x="151185" y="59635"/>
                </a:cubicBezTo>
                <a:cubicBezTo>
                  <a:pt x="141246" y="53009"/>
                  <a:pt x="133221" y="41239"/>
                  <a:pt x="121368" y="39757"/>
                </a:cubicBezTo>
                <a:cubicBezTo>
                  <a:pt x="104605" y="37662"/>
                  <a:pt x="71672" y="32803"/>
                  <a:pt x="71672" y="49696"/>
                </a:cubicBezTo>
                <a:cubicBezTo>
                  <a:pt x="71672" y="66589"/>
                  <a:pt x="104803" y="56322"/>
                  <a:pt x="121368" y="59635"/>
                </a:cubicBezTo>
                <a:cubicBezTo>
                  <a:pt x="144559" y="56322"/>
                  <a:pt x="172945" y="64693"/>
                  <a:pt x="190942" y="49696"/>
                </a:cubicBezTo>
                <a:cubicBezTo>
                  <a:pt x="201436" y="40951"/>
                  <a:pt x="194182" y="13533"/>
                  <a:pt x="181003" y="9939"/>
                </a:cubicBezTo>
                <a:cubicBezTo>
                  <a:pt x="148880" y="1178"/>
                  <a:pt x="114742" y="16566"/>
                  <a:pt x="81611" y="19879"/>
                </a:cubicBezTo>
                <a:cubicBezTo>
                  <a:pt x="84924" y="39757"/>
                  <a:pt x="74462" y="68832"/>
                  <a:pt x="91551" y="79513"/>
                </a:cubicBezTo>
                <a:cubicBezTo>
                  <a:pt x="193552" y="143263"/>
                  <a:pt x="155782" y="48207"/>
                  <a:pt x="151185" y="29818"/>
                </a:cubicBezTo>
                <a:cubicBezTo>
                  <a:pt x="101489" y="36444"/>
                  <a:pt x="50737" y="37536"/>
                  <a:pt x="2098" y="49696"/>
                </a:cubicBezTo>
                <a:cubicBezTo>
                  <a:pt x="-8066" y="52237"/>
                  <a:pt x="21439" y="59635"/>
                  <a:pt x="31916" y="59635"/>
                </a:cubicBezTo>
                <a:cubicBezTo>
                  <a:pt x="45576" y="59635"/>
                  <a:pt x="58420" y="53009"/>
                  <a:pt x="71672" y="49696"/>
                </a:cubicBezTo>
                <a:cubicBezTo>
                  <a:pt x="68359" y="36444"/>
                  <a:pt x="75393" y="9939"/>
                  <a:pt x="61733" y="9939"/>
                </a:cubicBezTo>
                <a:cubicBezTo>
                  <a:pt x="46917" y="9939"/>
                  <a:pt x="41855" y="34880"/>
                  <a:pt x="41855" y="49696"/>
                </a:cubicBezTo>
                <a:cubicBezTo>
                  <a:pt x="41855" y="70650"/>
                  <a:pt x="55107" y="89453"/>
                  <a:pt x="61733" y="109331"/>
                </a:cubicBezTo>
                <a:cubicBezTo>
                  <a:pt x="84924" y="106018"/>
                  <a:pt x="114742" y="115957"/>
                  <a:pt x="131307" y="99392"/>
                </a:cubicBezTo>
                <a:cubicBezTo>
                  <a:pt x="143252" y="87447"/>
                  <a:pt x="136895" y="56351"/>
                  <a:pt x="121368" y="49696"/>
                </a:cubicBezTo>
                <a:cubicBezTo>
                  <a:pt x="102109" y="41442"/>
                  <a:pt x="81611" y="62948"/>
                  <a:pt x="61733" y="69574"/>
                </a:cubicBezTo>
                <a:cubicBezTo>
                  <a:pt x="71672" y="82826"/>
                  <a:pt x="75569" y="104972"/>
                  <a:pt x="91551" y="109331"/>
                </a:cubicBezTo>
                <a:cubicBezTo>
                  <a:pt x="133208" y="120692"/>
                  <a:pt x="228431" y="104604"/>
                  <a:pt x="161124" y="29818"/>
                </a:cubicBezTo>
                <a:cubicBezTo>
                  <a:pt x="142188" y="8778"/>
                  <a:pt x="108115" y="9939"/>
                  <a:pt x="81611" y="0"/>
                </a:cubicBezTo>
                <a:cubicBezTo>
                  <a:pt x="61733" y="3313"/>
                  <a:pt x="39474" y="-59"/>
                  <a:pt x="21977" y="9939"/>
                </a:cubicBezTo>
                <a:cubicBezTo>
                  <a:pt x="12880" y="15137"/>
                  <a:pt x="12037" y="29280"/>
                  <a:pt x="12037" y="39757"/>
                </a:cubicBezTo>
                <a:cubicBezTo>
                  <a:pt x="12037" y="63184"/>
                  <a:pt x="18664" y="86140"/>
                  <a:pt x="21977" y="109331"/>
                </a:cubicBezTo>
                <a:cubicBezTo>
                  <a:pt x="44731" y="104780"/>
                  <a:pt x="133863" y="111317"/>
                  <a:pt x="141246" y="59635"/>
                </a:cubicBezTo>
                <a:cubicBezTo>
                  <a:pt x="143178" y="46112"/>
                  <a:pt x="134620" y="33131"/>
                  <a:pt x="131307" y="19879"/>
                </a:cubicBezTo>
                <a:cubicBezTo>
                  <a:pt x="106843" y="25995"/>
                  <a:pt x="66320" y="23702"/>
                  <a:pt x="81611" y="69574"/>
                </a:cubicBezTo>
                <a:cubicBezTo>
                  <a:pt x="85388" y="80906"/>
                  <a:pt x="101490" y="82826"/>
                  <a:pt x="111429" y="89452"/>
                </a:cubicBezTo>
                <a:cubicBezTo>
                  <a:pt x="118055" y="79513"/>
                  <a:pt x="131307" y="71580"/>
                  <a:pt x="131307" y="59635"/>
                </a:cubicBezTo>
                <a:cubicBezTo>
                  <a:pt x="131307" y="3257"/>
                  <a:pt x="45702" y="38034"/>
                  <a:pt x="31916" y="39757"/>
                </a:cubicBezTo>
                <a:cubicBezTo>
                  <a:pt x="35229" y="53009"/>
                  <a:pt x="29172" y="74440"/>
                  <a:pt x="41855" y="79513"/>
                </a:cubicBezTo>
                <a:cubicBezTo>
                  <a:pt x="106822" y="105500"/>
                  <a:pt x="73225" y="26091"/>
                  <a:pt x="71672" y="19879"/>
                </a:cubicBezTo>
                <a:cubicBezTo>
                  <a:pt x="26920" y="42255"/>
                  <a:pt x="-25256" y="52863"/>
                  <a:pt x="41855" y="139148"/>
                </a:cubicBezTo>
                <a:cubicBezTo>
                  <a:pt x="54227" y="155055"/>
                  <a:pt x="81612" y="132522"/>
                  <a:pt x="101490" y="129209"/>
                </a:cubicBezTo>
                <a:cubicBezTo>
                  <a:pt x="94896" y="56680"/>
                  <a:pt x="125341" y="9939"/>
                  <a:pt x="51794" y="9939"/>
                </a:cubicBezTo>
                <a:cubicBezTo>
                  <a:pt x="38134" y="9939"/>
                  <a:pt x="25289" y="16566"/>
                  <a:pt x="12037" y="19879"/>
                </a:cubicBezTo>
                <a:cubicBezTo>
                  <a:pt x="15350" y="53009"/>
                  <a:pt x="-5727" y="100801"/>
                  <a:pt x="21977" y="119270"/>
                </a:cubicBezTo>
                <a:cubicBezTo>
                  <a:pt x="194883" y="234540"/>
                  <a:pt x="115537" y="44196"/>
                  <a:pt x="111429" y="29818"/>
                </a:cubicBezTo>
                <a:lnTo>
                  <a:pt x="41855" y="39757"/>
                </a:lnTo>
                <a:cubicBezTo>
                  <a:pt x="28740" y="55058"/>
                  <a:pt x="37544" y="85142"/>
                  <a:pt x="51794" y="99392"/>
                </a:cubicBezTo>
                <a:cubicBezTo>
                  <a:pt x="60241" y="107839"/>
                  <a:pt x="71672" y="86139"/>
                  <a:pt x="81611" y="79513"/>
                </a:cubicBezTo>
                <a:cubicBezTo>
                  <a:pt x="78298" y="56322"/>
                  <a:pt x="88237" y="26504"/>
                  <a:pt x="71672" y="9939"/>
                </a:cubicBezTo>
                <a:cubicBezTo>
                  <a:pt x="61195" y="-538"/>
                  <a:pt x="37118" y="15945"/>
                  <a:pt x="31916" y="29818"/>
                </a:cubicBezTo>
                <a:cubicBezTo>
                  <a:pt x="24840" y="48687"/>
                  <a:pt x="38542" y="69574"/>
                  <a:pt x="41855" y="89452"/>
                </a:cubicBezTo>
                <a:cubicBezTo>
                  <a:pt x="51794" y="82826"/>
                  <a:pt x="62344" y="77036"/>
                  <a:pt x="71672" y="69574"/>
                </a:cubicBezTo>
                <a:cubicBezTo>
                  <a:pt x="78989" y="63720"/>
                  <a:pt x="91551" y="49696"/>
                  <a:pt x="91551" y="49696"/>
                </a:cubicBez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26" name="矩形 25">
            <a:extLst>
              <a:ext uri="{FF2B5EF4-FFF2-40B4-BE49-F238E27FC236}">
                <a16:creationId xmlns:a16="http://schemas.microsoft.com/office/drawing/2014/main" id="{F88A5496-C819-49E6-AAD6-6EDFAB700A3C}"/>
              </a:ext>
            </a:extLst>
          </p:cNvPr>
          <p:cNvSpPr/>
          <p:nvPr/>
        </p:nvSpPr>
        <p:spPr>
          <a:xfrm>
            <a:off x="10804516" y="1781446"/>
            <a:ext cx="607169" cy="523220"/>
          </a:xfrm>
          <a:prstGeom prst="rect">
            <a:avLst/>
          </a:prstGeom>
        </p:spPr>
        <p:txBody>
          <a:bodyPr wrap="square">
            <a:spAutoFit/>
          </a:bodyPr>
          <a:lstStyle/>
          <a:p>
            <a:r>
              <a:rPr lang="zh-CN" altLang="en-US" sz="2800" b="1" dirty="0">
                <a:solidFill>
                  <a:srgbClr val="0000FF"/>
                </a:solidFill>
              </a:rPr>
              <a:t>？</a:t>
            </a:r>
            <a:endParaRPr lang="zh-CN" altLang="en-US" sz="2800" b="1" dirty="0"/>
          </a:p>
        </p:txBody>
      </p:sp>
      <p:sp>
        <p:nvSpPr>
          <p:cNvPr id="195" name="矩形 194">
            <a:extLst>
              <a:ext uri="{FF2B5EF4-FFF2-40B4-BE49-F238E27FC236}">
                <a16:creationId xmlns:a16="http://schemas.microsoft.com/office/drawing/2014/main" id="{54A67E13-ACF9-480D-9EC2-BCBCC842D204}"/>
              </a:ext>
            </a:extLst>
          </p:cNvPr>
          <p:cNvSpPr/>
          <p:nvPr/>
        </p:nvSpPr>
        <p:spPr>
          <a:xfrm>
            <a:off x="9750707" y="5450896"/>
            <a:ext cx="385311" cy="523220"/>
          </a:xfrm>
          <a:prstGeom prst="rect">
            <a:avLst/>
          </a:prstGeom>
        </p:spPr>
        <p:txBody>
          <a:bodyPr wrap="square">
            <a:spAutoFit/>
          </a:bodyPr>
          <a:lstStyle/>
          <a:p>
            <a:r>
              <a:rPr lang="zh-CN" altLang="en-US" sz="2800" b="1" dirty="0">
                <a:solidFill>
                  <a:srgbClr val="0000FF"/>
                </a:solidFill>
              </a:rPr>
              <a:t>？</a:t>
            </a:r>
            <a:endParaRPr lang="zh-CN" altLang="en-US" sz="2800" b="1" dirty="0"/>
          </a:p>
        </p:txBody>
      </p:sp>
      <p:cxnSp>
        <p:nvCxnSpPr>
          <p:cNvPr id="34" name="直接箭头连接符 33">
            <a:extLst>
              <a:ext uri="{FF2B5EF4-FFF2-40B4-BE49-F238E27FC236}">
                <a16:creationId xmlns:a16="http://schemas.microsoft.com/office/drawing/2014/main" id="{1CBA5D0A-5CA0-4504-B906-6BB7170AD14C}"/>
              </a:ext>
            </a:extLst>
          </p:cNvPr>
          <p:cNvCxnSpPr/>
          <p:nvPr/>
        </p:nvCxnSpPr>
        <p:spPr bwMode="auto">
          <a:xfrm flipV="1">
            <a:off x="11095491" y="5901729"/>
            <a:ext cx="0" cy="2600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96" name="图片 195">
            <a:extLst>
              <a:ext uri="{FF2B5EF4-FFF2-40B4-BE49-F238E27FC236}">
                <a16:creationId xmlns:a16="http://schemas.microsoft.com/office/drawing/2014/main" id="{A52619B8-13CB-4E0A-A31B-AC47EE519FF8}"/>
              </a:ext>
            </a:extLst>
          </p:cNvPr>
          <p:cNvPicPr>
            <a:picLocks noChangeAspect="1"/>
          </p:cNvPicPr>
          <p:nvPr/>
        </p:nvPicPr>
        <p:blipFill>
          <a:blip r:embed="rId3"/>
          <a:stretch>
            <a:fillRect/>
          </a:stretch>
        </p:blipFill>
        <p:spPr>
          <a:xfrm>
            <a:off x="821501" y="1863744"/>
            <a:ext cx="963002" cy="1390431"/>
          </a:xfrm>
          <a:prstGeom prst="rect">
            <a:avLst/>
          </a:prstGeom>
        </p:spPr>
      </p:pic>
      <p:cxnSp>
        <p:nvCxnSpPr>
          <p:cNvPr id="197" name="直接箭头连接符 196">
            <a:extLst>
              <a:ext uri="{FF2B5EF4-FFF2-40B4-BE49-F238E27FC236}">
                <a16:creationId xmlns:a16="http://schemas.microsoft.com/office/drawing/2014/main" id="{EE7FCAE5-5914-47BE-9D7D-3E0A967BD7DB}"/>
              </a:ext>
            </a:extLst>
          </p:cNvPr>
          <p:cNvCxnSpPr>
            <a:cxnSpLocks/>
          </p:cNvCxnSpPr>
          <p:nvPr/>
        </p:nvCxnSpPr>
        <p:spPr bwMode="auto">
          <a:xfrm>
            <a:off x="821501" y="1916832"/>
            <a:ext cx="131405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8" name="直接箭头连接符 197">
            <a:extLst>
              <a:ext uri="{FF2B5EF4-FFF2-40B4-BE49-F238E27FC236}">
                <a16:creationId xmlns:a16="http://schemas.microsoft.com/office/drawing/2014/main" id="{CB734C59-327E-490C-8B45-9A389E43BF99}"/>
              </a:ext>
            </a:extLst>
          </p:cNvPr>
          <p:cNvCxnSpPr>
            <a:cxnSpLocks/>
          </p:cNvCxnSpPr>
          <p:nvPr/>
        </p:nvCxnSpPr>
        <p:spPr bwMode="auto">
          <a:xfrm>
            <a:off x="821501" y="1916832"/>
            <a:ext cx="0" cy="14347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2" name="文本框 41">
            <a:extLst>
              <a:ext uri="{FF2B5EF4-FFF2-40B4-BE49-F238E27FC236}">
                <a16:creationId xmlns:a16="http://schemas.microsoft.com/office/drawing/2014/main" id="{B6CD0E3D-A0A7-4D80-AD18-602272597C88}"/>
              </a:ext>
            </a:extLst>
          </p:cNvPr>
          <p:cNvSpPr txBox="1"/>
          <p:nvPr/>
        </p:nvSpPr>
        <p:spPr>
          <a:xfrm>
            <a:off x="2135560" y="1797625"/>
            <a:ext cx="360040" cy="307777"/>
          </a:xfrm>
          <a:prstGeom prst="rect">
            <a:avLst/>
          </a:prstGeom>
          <a:solidFill>
            <a:schemeClr val="bg1"/>
          </a:solidFill>
        </p:spPr>
        <p:txBody>
          <a:bodyPr wrap="square" rtlCol="0">
            <a:spAutoFit/>
          </a:bodyPr>
          <a:lstStyle/>
          <a:p>
            <a:r>
              <a:rPr lang="en-US" altLang="zh-CN" sz="1400" dirty="0">
                <a:latin typeface="+mn-lt"/>
                <a:ea typeface="+mn-ea"/>
              </a:rPr>
              <a:t>X</a:t>
            </a:r>
            <a:endParaRPr lang="zh-CN" altLang="en-US" sz="1400" dirty="0">
              <a:latin typeface="+mn-lt"/>
              <a:ea typeface="+mn-ea"/>
            </a:endParaRPr>
          </a:p>
        </p:txBody>
      </p:sp>
      <p:sp>
        <p:nvSpPr>
          <p:cNvPr id="199" name="文本框 198">
            <a:extLst>
              <a:ext uri="{FF2B5EF4-FFF2-40B4-BE49-F238E27FC236}">
                <a16:creationId xmlns:a16="http://schemas.microsoft.com/office/drawing/2014/main" id="{EC4D66A0-C243-4E31-8076-5F854BAB5166}"/>
              </a:ext>
            </a:extLst>
          </p:cNvPr>
          <p:cNvSpPr txBox="1"/>
          <p:nvPr/>
        </p:nvSpPr>
        <p:spPr>
          <a:xfrm>
            <a:off x="668868" y="3371302"/>
            <a:ext cx="360040" cy="307777"/>
          </a:xfrm>
          <a:prstGeom prst="rect">
            <a:avLst/>
          </a:prstGeom>
          <a:solidFill>
            <a:schemeClr val="bg1"/>
          </a:solidFill>
        </p:spPr>
        <p:txBody>
          <a:bodyPr wrap="square" rtlCol="0">
            <a:spAutoFit/>
          </a:bodyPr>
          <a:lstStyle/>
          <a:p>
            <a:r>
              <a:rPr lang="en-US" altLang="zh-CN" sz="1400" dirty="0">
                <a:latin typeface="+mn-lt"/>
                <a:ea typeface="+mn-ea"/>
              </a:rPr>
              <a:t>Y</a:t>
            </a:r>
            <a:endParaRPr lang="zh-CN" altLang="en-US" sz="1400" dirty="0">
              <a:latin typeface="+mn-lt"/>
              <a:ea typeface="+mn-ea"/>
            </a:endParaRPr>
          </a:p>
        </p:txBody>
      </p:sp>
      <p:cxnSp>
        <p:nvCxnSpPr>
          <p:cNvPr id="45" name="直接箭头连接符 44">
            <a:extLst>
              <a:ext uri="{FF2B5EF4-FFF2-40B4-BE49-F238E27FC236}">
                <a16:creationId xmlns:a16="http://schemas.microsoft.com/office/drawing/2014/main" id="{28D1E593-98E6-4F0D-B0F6-C37B7F8392AB}"/>
              </a:ext>
            </a:extLst>
          </p:cNvPr>
          <p:cNvCxnSpPr>
            <a:cxnSpLocks/>
          </p:cNvCxnSpPr>
          <p:nvPr/>
        </p:nvCxnSpPr>
        <p:spPr bwMode="auto">
          <a:xfrm flipV="1">
            <a:off x="2260704" y="2105400"/>
            <a:ext cx="1794386" cy="25904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2" name="直接箭头连接符 201">
            <a:extLst>
              <a:ext uri="{FF2B5EF4-FFF2-40B4-BE49-F238E27FC236}">
                <a16:creationId xmlns:a16="http://schemas.microsoft.com/office/drawing/2014/main" id="{F2D50534-3250-4902-BD2E-5A34C4425F86}"/>
              </a:ext>
            </a:extLst>
          </p:cNvPr>
          <p:cNvCxnSpPr>
            <a:cxnSpLocks/>
          </p:cNvCxnSpPr>
          <p:nvPr/>
        </p:nvCxnSpPr>
        <p:spPr bwMode="auto">
          <a:xfrm>
            <a:off x="4612028" y="1535590"/>
            <a:ext cx="84831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3" name="直接箭头连接符 202">
            <a:extLst>
              <a:ext uri="{FF2B5EF4-FFF2-40B4-BE49-F238E27FC236}">
                <a16:creationId xmlns:a16="http://schemas.microsoft.com/office/drawing/2014/main" id="{00BBA655-6224-4D2B-A01F-69CB487AD9F8}"/>
              </a:ext>
            </a:extLst>
          </p:cNvPr>
          <p:cNvCxnSpPr>
            <a:cxnSpLocks/>
          </p:cNvCxnSpPr>
          <p:nvPr/>
        </p:nvCxnSpPr>
        <p:spPr bwMode="auto">
          <a:xfrm>
            <a:off x="4612028" y="1535590"/>
            <a:ext cx="0" cy="893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4" name="文本框 203">
            <a:extLst>
              <a:ext uri="{FF2B5EF4-FFF2-40B4-BE49-F238E27FC236}">
                <a16:creationId xmlns:a16="http://schemas.microsoft.com/office/drawing/2014/main" id="{79753FCF-9952-4582-8C6A-0AF9CA61DCAD}"/>
              </a:ext>
            </a:extLst>
          </p:cNvPr>
          <p:cNvSpPr txBox="1"/>
          <p:nvPr/>
        </p:nvSpPr>
        <p:spPr>
          <a:xfrm>
            <a:off x="5546025" y="1405940"/>
            <a:ext cx="360040" cy="307777"/>
          </a:xfrm>
          <a:prstGeom prst="rect">
            <a:avLst/>
          </a:prstGeom>
          <a:solidFill>
            <a:schemeClr val="bg1"/>
          </a:solidFill>
        </p:spPr>
        <p:txBody>
          <a:bodyPr wrap="square" rtlCol="0">
            <a:spAutoFit/>
          </a:bodyPr>
          <a:lstStyle/>
          <a:p>
            <a:r>
              <a:rPr lang="en-US" altLang="zh-CN" sz="1400" dirty="0">
                <a:latin typeface="+mn-lt"/>
                <a:ea typeface="+mn-ea"/>
              </a:rPr>
              <a:t>X</a:t>
            </a:r>
            <a:endParaRPr lang="zh-CN" altLang="en-US" sz="1400" dirty="0">
              <a:latin typeface="+mn-lt"/>
              <a:ea typeface="+mn-ea"/>
            </a:endParaRPr>
          </a:p>
        </p:txBody>
      </p:sp>
      <p:sp>
        <p:nvSpPr>
          <p:cNvPr id="205" name="文本框 204">
            <a:extLst>
              <a:ext uri="{FF2B5EF4-FFF2-40B4-BE49-F238E27FC236}">
                <a16:creationId xmlns:a16="http://schemas.microsoft.com/office/drawing/2014/main" id="{4EE1A989-C828-44D6-9D29-0F4D161E06F2}"/>
              </a:ext>
            </a:extLst>
          </p:cNvPr>
          <p:cNvSpPr txBox="1"/>
          <p:nvPr/>
        </p:nvSpPr>
        <p:spPr>
          <a:xfrm>
            <a:off x="4180234" y="2298869"/>
            <a:ext cx="360040" cy="307777"/>
          </a:xfrm>
          <a:prstGeom prst="rect">
            <a:avLst/>
          </a:prstGeom>
          <a:solidFill>
            <a:schemeClr val="bg1"/>
          </a:solidFill>
        </p:spPr>
        <p:txBody>
          <a:bodyPr wrap="square" rtlCol="0">
            <a:spAutoFit/>
          </a:bodyPr>
          <a:lstStyle/>
          <a:p>
            <a:r>
              <a:rPr lang="en-US" altLang="zh-CN" sz="1400" dirty="0">
                <a:latin typeface="+mn-lt"/>
                <a:ea typeface="+mn-ea"/>
              </a:rPr>
              <a:t>Y</a:t>
            </a:r>
            <a:endParaRPr lang="zh-CN" altLang="en-US" sz="1400" dirty="0">
              <a:latin typeface="+mn-lt"/>
              <a:ea typeface="+mn-ea"/>
            </a:endParaRPr>
          </a:p>
        </p:txBody>
      </p:sp>
      <p:pic>
        <p:nvPicPr>
          <p:cNvPr id="221" name="图片 220">
            <a:extLst>
              <a:ext uri="{FF2B5EF4-FFF2-40B4-BE49-F238E27FC236}">
                <a16:creationId xmlns:a16="http://schemas.microsoft.com/office/drawing/2014/main" id="{E7C69FC4-83E8-4129-B3B5-335FDFFB3AF6}"/>
              </a:ext>
            </a:extLst>
          </p:cNvPr>
          <p:cNvPicPr>
            <a:picLocks noChangeAspect="1"/>
          </p:cNvPicPr>
          <p:nvPr/>
        </p:nvPicPr>
        <p:blipFill rotWithShape="1">
          <a:blip r:embed="rId3"/>
          <a:srcRect t="35993" b="22790"/>
          <a:stretch/>
        </p:blipFill>
        <p:spPr>
          <a:xfrm>
            <a:off x="4534771" y="2997242"/>
            <a:ext cx="1619855" cy="964022"/>
          </a:xfrm>
          <a:prstGeom prst="rect">
            <a:avLst/>
          </a:prstGeom>
        </p:spPr>
      </p:pic>
      <p:cxnSp>
        <p:nvCxnSpPr>
          <p:cNvPr id="223" name="直接箭头连接符 222">
            <a:extLst>
              <a:ext uri="{FF2B5EF4-FFF2-40B4-BE49-F238E27FC236}">
                <a16:creationId xmlns:a16="http://schemas.microsoft.com/office/drawing/2014/main" id="{04B1C25B-BEE5-47D8-8C08-48D7418CE8B7}"/>
              </a:ext>
            </a:extLst>
          </p:cNvPr>
          <p:cNvCxnSpPr>
            <a:cxnSpLocks/>
          </p:cNvCxnSpPr>
          <p:nvPr/>
        </p:nvCxnSpPr>
        <p:spPr bwMode="auto">
          <a:xfrm>
            <a:off x="4680570" y="2983762"/>
            <a:ext cx="84831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4" name="直接箭头连接符 223">
            <a:extLst>
              <a:ext uri="{FF2B5EF4-FFF2-40B4-BE49-F238E27FC236}">
                <a16:creationId xmlns:a16="http://schemas.microsoft.com/office/drawing/2014/main" id="{4A6A4484-55D7-434B-9FDE-ED035020B015}"/>
              </a:ext>
            </a:extLst>
          </p:cNvPr>
          <p:cNvCxnSpPr>
            <a:cxnSpLocks/>
          </p:cNvCxnSpPr>
          <p:nvPr/>
        </p:nvCxnSpPr>
        <p:spPr bwMode="auto">
          <a:xfrm>
            <a:off x="4680570" y="2983762"/>
            <a:ext cx="0" cy="893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5" name="文本框 224">
            <a:extLst>
              <a:ext uri="{FF2B5EF4-FFF2-40B4-BE49-F238E27FC236}">
                <a16:creationId xmlns:a16="http://schemas.microsoft.com/office/drawing/2014/main" id="{6252526C-254F-420A-90D7-CB88795F36D7}"/>
              </a:ext>
            </a:extLst>
          </p:cNvPr>
          <p:cNvSpPr txBox="1"/>
          <p:nvPr/>
        </p:nvSpPr>
        <p:spPr>
          <a:xfrm>
            <a:off x="5602604" y="2873784"/>
            <a:ext cx="360040" cy="307777"/>
          </a:xfrm>
          <a:prstGeom prst="rect">
            <a:avLst/>
          </a:prstGeom>
          <a:solidFill>
            <a:schemeClr val="bg1"/>
          </a:solidFill>
        </p:spPr>
        <p:txBody>
          <a:bodyPr wrap="square" rtlCol="0">
            <a:spAutoFit/>
          </a:bodyPr>
          <a:lstStyle/>
          <a:p>
            <a:r>
              <a:rPr lang="en-US" altLang="zh-CN" sz="1400" dirty="0">
                <a:latin typeface="+mn-lt"/>
                <a:ea typeface="+mn-ea"/>
              </a:rPr>
              <a:t>X</a:t>
            </a:r>
            <a:endParaRPr lang="zh-CN" altLang="en-US" sz="1400" dirty="0">
              <a:latin typeface="+mn-lt"/>
              <a:ea typeface="+mn-ea"/>
            </a:endParaRPr>
          </a:p>
        </p:txBody>
      </p:sp>
      <p:sp>
        <p:nvSpPr>
          <p:cNvPr id="226" name="文本框 225">
            <a:extLst>
              <a:ext uri="{FF2B5EF4-FFF2-40B4-BE49-F238E27FC236}">
                <a16:creationId xmlns:a16="http://schemas.microsoft.com/office/drawing/2014/main" id="{BB68EB24-8BFF-43C5-A27E-085D1F31461B}"/>
              </a:ext>
            </a:extLst>
          </p:cNvPr>
          <p:cNvSpPr txBox="1"/>
          <p:nvPr/>
        </p:nvSpPr>
        <p:spPr>
          <a:xfrm>
            <a:off x="4287635" y="3555812"/>
            <a:ext cx="360040" cy="307777"/>
          </a:xfrm>
          <a:prstGeom prst="rect">
            <a:avLst/>
          </a:prstGeom>
          <a:solidFill>
            <a:schemeClr val="bg1"/>
          </a:solidFill>
        </p:spPr>
        <p:txBody>
          <a:bodyPr wrap="square" rtlCol="0">
            <a:spAutoFit/>
          </a:bodyPr>
          <a:lstStyle/>
          <a:p>
            <a:r>
              <a:rPr lang="en-US" altLang="zh-CN" sz="1400" dirty="0">
                <a:latin typeface="+mn-lt"/>
                <a:ea typeface="+mn-ea"/>
              </a:rPr>
              <a:t>Y</a:t>
            </a:r>
            <a:endParaRPr lang="zh-CN" altLang="en-US" sz="1400" dirty="0">
              <a:latin typeface="+mn-lt"/>
              <a:ea typeface="+mn-ea"/>
            </a:endParaRPr>
          </a:p>
        </p:txBody>
      </p:sp>
      <p:cxnSp>
        <p:nvCxnSpPr>
          <p:cNvPr id="51" name="直接箭头连接符 50">
            <a:extLst>
              <a:ext uri="{FF2B5EF4-FFF2-40B4-BE49-F238E27FC236}">
                <a16:creationId xmlns:a16="http://schemas.microsoft.com/office/drawing/2014/main" id="{039E31EB-15B0-4B64-941A-57D95D678461}"/>
              </a:ext>
            </a:extLst>
          </p:cNvPr>
          <p:cNvCxnSpPr>
            <a:cxnSpLocks/>
          </p:cNvCxnSpPr>
          <p:nvPr/>
        </p:nvCxnSpPr>
        <p:spPr bwMode="auto">
          <a:xfrm>
            <a:off x="2244178" y="2372547"/>
            <a:ext cx="1645150" cy="7849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接箭头连接符 55">
            <a:extLst>
              <a:ext uri="{FF2B5EF4-FFF2-40B4-BE49-F238E27FC236}">
                <a16:creationId xmlns:a16="http://schemas.microsoft.com/office/drawing/2014/main" id="{37D06FB4-6FE2-4489-83A3-6E7A09470BBA}"/>
              </a:ext>
            </a:extLst>
          </p:cNvPr>
          <p:cNvCxnSpPr/>
          <p:nvPr/>
        </p:nvCxnSpPr>
        <p:spPr bwMode="auto">
          <a:xfrm flipV="1">
            <a:off x="4621605" y="1083256"/>
            <a:ext cx="777546" cy="4489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7" name="文本框 226">
            <a:extLst>
              <a:ext uri="{FF2B5EF4-FFF2-40B4-BE49-F238E27FC236}">
                <a16:creationId xmlns:a16="http://schemas.microsoft.com/office/drawing/2014/main" id="{48887533-DF2C-449E-999C-EF57A53A25D8}"/>
              </a:ext>
            </a:extLst>
          </p:cNvPr>
          <p:cNvSpPr txBox="1"/>
          <p:nvPr/>
        </p:nvSpPr>
        <p:spPr>
          <a:xfrm>
            <a:off x="5449520" y="976787"/>
            <a:ext cx="360040" cy="307777"/>
          </a:xfrm>
          <a:prstGeom prst="rect">
            <a:avLst/>
          </a:prstGeom>
          <a:solidFill>
            <a:schemeClr val="bg1"/>
          </a:solidFill>
        </p:spPr>
        <p:txBody>
          <a:bodyPr wrap="square" rtlCol="0">
            <a:spAutoFit/>
          </a:bodyPr>
          <a:lstStyle/>
          <a:p>
            <a:r>
              <a:rPr lang="en-US" altLang="zh-CN" sz="1400" dirty="0"/>
              <a:t>Z</a:t>
            </a:r>
            <a:endParaRPr lang="zh-CN" altLang="en-US" sz="1400" dirty="0">
              <a:latin typeface="+mn-lt"/>
              <a:ea typeface="+mn-ea"/>
            </a:endParaRPr>
          </a:p>
        </p:txBody>
      </p:sp>
      <p:sp>
        <p:nvSpPr>
          <p:cNvPr id="57" name="文本框 56">
            <a:extLst>
              <a:ext uri="{FF2B5EF4-FFF2-40B4-BE49-F238E27FC236}">
                <a16:creationId xmlns:a16="http://schemas.microsoft.com/office/drawing/2014/main" id="{D0626755-9D98-467F-8DBF-DB2D2070A6EC}"/>
              </a:ext>
            </a:extLst>
          </p:cNvPr>
          <p:cNvSpPr txBox="1"/>
          <p:nvPr/>
        </p:nvSpPr>
        <p:spPr>
          <a:xfrm>
            <a:off x="2965973" y="2831420"/>
            <a:ext cx="511869" cy="400110"/>
          </a:xfrm>
          <a:prstGeom prst="rect">
            <a:avLst/>
          </a:prstGeom>
          <a:noFill/>
        </p:spPr>
        <p:txBody>
          <a:bodyPr wrap="square" rtlCol="0">
            <a:spAutoFit/>
          </a:bodyPr>
          <a:lstStyle/>
          <a:p>
            <a:r>
              <a:rPr lang="en-US" altLang="zh-CN" sz="2000" dirty="0">
                <a:latin typeface="+mn-lt"/>
                <a:ea typeface="+mn-ea"/>
              </a:rPr>
              <a:t>2D</a:t>
            </a:r>
            <a:endParaRPr lang="zh-CN" altLang="en-US" sz="2000" dirty="0">
              <a:latin typeface="+mn-lt"/>
              <a:ea typeface="+mn-ea"/>
            </a:endParaRPr>
          </a:p>
        </p:txBody>
      </p:sp>
      <p:sp>
        <p:nvSpPr>
          <p:cNvPr id="228" name="文本框 227">
            <a:extLst>
              <a:ext uri="{FF2B5EF4-FFF2-40B4-BE49-F238E27FC236}">
                <a16:creationId xmlns:a16="http://schemas.microsoft.com/office/drawing/2014/main" id="{B72CF58E-C171-4D01-9868-D462297544F4}"/>
              </a:ext>
            </a:extLst>
          </p:cNvPr>
          <p:cNvSpPr txBox="1"/>
          <p:nvPr/>
        </p:nvSpPr>
        <p:spPr>
          <a:xfrm>
            <a:off x="2971898" y="1796124"/>
            <a:ext cx="511869" cy="400110"/>
          </a:xfrm>
          <a:prstGeom prst="rect">
            <a:avLst/>
          </a:prstGeom>
          <a:noFill/>
        </p:spPr>
        <p:txBody>
          <a:bodyPr wrap="square" rtlCol="0">
            <a:spAutoFit/>
          </a:bodyPr>
          <a:lstStyle/>
          <a:p>
            <a:r>
              <a:rPr lang="en-US" altLang="zh-CN" sz="2000" dirty="0"/>
              <a:t>3</a:t>
            </a:r>
            <a:r>
              <a:rPr lang="en-US" altLang="zh-CN" sz="2000" dirty="0">
                <a:latin typeface="+mn-lt"/>
                <a:ea typeface="+mn-ea"/>
              </a:rPr>
              <a:t>D</a:t>
            </a:r>
            <a:endParaRPr lang="zh-CN" altLang="en-US" sz="2000" dirty="0">
              <a:latin typeface="+mn-lt"/>
              <a:ea typeface="+mn-ea"/>
            </a:endParaRPr>
          </a:p>
        </p:txBody>
      </p:sp>
      <p:sp>
        <p:nvSpPr>
          <p:cNvPr id="59" name="任意多边形: 形状 58">
            <a:extLst>
              <a:ext uri="{FF2B5EF4-FFF2-40B4-BE49-F238E27FC236}">
                <a16:creationId xmlns:a16="http://schemas.microsoft.com/office/drawing/2014/main" id="{B2626203-6828-4F88-BC0B-651AA0CE0F6A}"/>
              </a:ext>
            </a:extLst>
          </p:cNvPr>
          <p:cNvSpPr/>
          <p:nvPr/>
        </p:nvSpPr>
        <p:spPr bwMode="auto">
          <a:xfrm>
            <a:off x="4766284" y="1829372"/>
            <a:ext cx="451900" cy="341931"/>
          </a:xfrm>
          <a:custGeom>
            <a:avLst/>
            <a:gdLst>
              <a:gd name="connsiteX0" fmla="*/ 19050 w 451900"/>
              <a:gd name="connsiteY0" fmla="*/ 65367 h 341931"/>
              <a:gd name="connsiteX1" fmla="*/ 19050 w 451900"/>
              <a:gd name="connsiteY1" fmla="*/ 65367 h 341931"/>
              <a:gd name="connsiteX2" fmla="*/ 28575 w 451900"/>
              <a:gd name="connsiteY2" fmla="*/ 246342 h 341931"/>
              <a:gd name="connsiteX3" fmla="*/ 76200 w 451900"/>
              <a:gd name="connsiteY3" fmla="*/ 284442 h 341931"/>
              <a:gd name="connsiteX4" fmla="*/ 114300 w 451900"/>
              <a:gd name="connsiteY4" fmla="*/ 293967 h 341931"/>
              <a:gd name="connsiteX5" fmla="*/ 142875 w 451900"/>
              <a:gd name="connsiteY5" fmla="*/ 303492 h 341931"/>
              <a:gd name="connsiteX6" fmla="*/ 285750 w 451900"/>
              <a:gd name="connsiteY6" fmla="*/ 313017 h 341931"/>
              <a:gd name="connsiteX7" fmla="*/ 333375 w 451900"/>
              <a:gd name="connsiteY7" fmla="*/ 322542 h 341931"/>
              <a:gd name="connsiteX8" fmla="*/ 361950 w 451900"/>
              <a:gd name="connsiteY8" fmla="*/ 341592 h 341931"/>
              <a:gd name="connsiteX9" fmla="*/ 419100 w 451900"/>
              <a:gd name="connsiteY9" fmla="*/ 332067 h 341931"/>
              <a:gd name="connsiteX10" fmla="*/ 438150 w 451900"/>
              <a:gd name="connsiteY10" fmla="*/ 303492 h 341931"/>
              <a:gd name="connsiteX11" fmla="*/ 438150 w 451900"/>
              <a:gd name="connsiteY11" fmla="*/ 112992 h 341931"/>
              <a:gd name="connsiteX12" fmla="*/ 409575 w 451900"/>
              <a:gd name="connsiteY12" fmla="*/ 74892 h 341931"/>
              <a:gd name="connsiteX13" fmla="*/ 352425 w 451900"/>
              <a:gd name="connsiteY13" fmla="*/ 55842 h 341931"/>
              <a:gd name="connsiteX14" fmla="*/ 323850 w 451900"/>
              <a:gd name="connsiteY14" fmla="*/ 46317 h 341931"/>
              <a:gd name="connsiteX15" fmla="*/ 295275 w 451900"/>
              <a:gd name="connsiteY15" fmla="*/ 36792 h 341931"/>
              <a:gd name="connsiteX16" fmla="*/ 257175 w 451900"/>
              <a:gd name="connsiteY16" fmla="*/ 27267 h 341931"/>
              <a:gd name="connsiteX17" fmla="*/ 200025 w 451900"/>
              <a:gd name="connsiteY17" fmla="*/ 8217 h 341931"/>
              <a:gd name="connsiteX18" fmla="*/ 66675 w 451900"/>
              <a:gd name="connsiteY18" fmla="*/ 27267 h 341931"/>
              <a:gd name="connsiteX19" fmla="*/ 0 w 451900"/>
              <a:gd name="connsiteY19" fmla="*/ 8217 h 341931"/>
              <a:gd name="connsiteX20" fmla="*/ 19050 w 451900"/>
              <a:gd name="connsiteY20" fmla="*/ 65367 h 3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1900" h="341931">
                <a:moveTo>
                  <a:pt x="19050" y="65367"/>
                </a:moveTo>
                <a:lnTo>
                  <a:pt x="19050" y="65367"/>
                </a:lnTo>
                <a:cubicBezTo>
                  <a:pt x="22225" y="125692"/>
                  <a:pt x="20413" y="186487"/>
                  <a:pt x="28575" y="246342"/>
                </a:cubicBezTo>
                <a:cubicBezTo>
                  <a:pt x="32513" y="275221"/>
                  <a:pt x="54904" y="278357"/>
                  <a:pt x="76200" y="284442"/>
                </a:cubicBezTo>
                <a:cubicBezTo>
                  <a:pt x="88787" y="288038"/>
                  <a:pt x="101713" y="290371"/>
                  <a:pt x="114300" y="293967"/>
                </a:cubicBezTo>
                <a:cubicBezTo>
                  <a:pt x="123954" y="296725"/>
                  <a:pt x="132896" y="302383"/>
                  <a:pt x="142875" y="303492"/>
                </a:cubicBezTo>
                <a:cubicBezTo>
                  <a:pt x="190314" y="308763"/>
                  <a:pt x="238125" y="309842"/>
                  <a:pt x="285750" y="313017"/>
                </a:cubicBezTo>
                <a:cubicBezTo>
                  <a:pt x="301625" y="316192"/>
                  <a:pt x="318216" y="316858"/>
                  <a:pt x="333375" y="322542"/>
                </a:cubicBezTo>
                <a:cubicBezTo>
                  <a:pt x="344094" y="326562"/>
                  <a:pt x="350572" y="340328"/>
                  <a:pt x="361950" y="341592"/>
                </a:cubicBezTo>
                <a:cubicBezTo>
                  <a:pt x="381145" y="343725"/>
                  <a:pt x="400050" y="335242"/>
                  <a:pt x="419100" y="332067"/>
                </a:cubicBezTo>
                <a:cubicBezTo>
                  <a:pt x="425450" y="322542"/>
                  <a:pt x="433030" y="313731"/>
                  <a:pt x="438150" y="303492"/>
                </a:cubicBezTo>
                <a:cubicBezTo>
                  <a:pt x="465401" y="248990"/>
                  <a:pt x="444882" y="148336"/>
                  <a:pt x="438150" y="112992"/>
                </a:cubicBezTo>
                <a:cubicBezTo>
                  <a:pt x="435180" y="97397"/>
                  <a:pt x="422784" y="83698"/>
                  <a:pt x="409575" y="74892"/>
                </a:cubicBezTo>
                <a:cubicBezTo>
                  <a:pt x="392867" y="63753"/>
                  <a:pt x="371475" y="62192"/>
                  <a:pt x="352425" y="55842"/>
                </a:cubicBezTo>
                <a:lnTo>
                  <a:pt x="323850" y="46317"/>
                </a:lnTo>
                <a:cubicBezTo>
                  <a:pt x="314325" y="43142"/>
                  <a:pt x="305015" y="39227"/>
                  <a:pt x="295275" y="36792"/>
                </a:cubicBezTo>
                <a:cubicBezTo>
                  <a:pt x="282575" y="33617"/>
                  <a:pt x="269714" y="31029"/>
                  <a:pt x="257175" y="27267"/>
                </a:cubicBezTo>
                <a:cubicBezTo>
                  <a:pt x="237941" y="21497"/>
                  <a:pt x="200025" y="8217"/>
                  <a:pt x="200025" y="8217"/>
                </a:cubicBezTo>
                <a:cubicBezTo>
                  <a:pt x="63508" y="17968"/>
                  <a:pt x="66675" y="-26821"/>
                  <a:pt x="66675" y="27267"/>
                </a:cubicBezTo>
                <a:lnTo>
                  <a:pt x="0" y="8217"/>
                </a:lnTo>
                <a:lnTo>
                  <a:pt x="19050" y="65367"/>
                </a:lnTo>
                <a:close/>
              </a:path>
            </a:pathLst>
          </a:custGeom>
          <a:solidFill>
            <a:srgbClr val="FF0000">
              <a:alpha val="52157"/>
            </a:srgb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29" name="任意多边形: 形状 228">
            <a:extLst>
              <a:ext uri="{FF2B5EF4-FFF2-40B4-BE49-F238E27FC236}">
                <a16:creationId xmlns:a16="http://schemas.microsoft.com/office/drawing/2014/main" id="{C31F2427-5863-42B0-A062-09577770ED9B}"/>
              </a:ext>
            </a:extLst>
          </p:cNvPr>
          <p:cNvSpPr/>
          <p:nvPr/>
        </p:nvSpPr>
        <p:spPr bwMode="auto">
          <a:xfrm>
            <a:off x="4933659" y="3578771"/>
            <a:ext cx="666750" cy="135816"/>
          </a:xfrm>
          <a:custGeom>
            <a:avLst/>
            <a:gdLst>
              <a:gd name="connsiteX0" fmla="*/ 0 w 666750"/>
              <a:gd name="connsiteY0" fmla="*/ 124616 h 135816"/>
              <a:gd name="connsiteX1" fmla="*/ 0 w 666750"/>
              <a:gd name="connsiteY1" fmla="*/ 124616 h 135816"/>
              <a:gd name="connsiteX2" fmla="*/ 628650 w 666750"/>
              <a:gd name="connsiteY2" fmla="*/ 124616 h 135816"/>
              <a:gd name="connsiteX3" fmla="*/ 657225 w 666750"/>
              <a:gd name="connsiteY3" fmla="*/ 96041 h 135816"/>
              <a:gd name="connsiteX4" fmla="*/ 666750 w 666750"/>
              <a:gd name="connsiteY4" fmla="*/ 67466 h 135816"/>
              <a:gd name="connsiteX5" fmla="*/ 628650 w 666750"/>
              <a:gd name="connsiteY5" fmla="*/ 791 h 135816"/>
              <a:gd name="connsiteX6" fmla="*/ 609600 w 666750"/>
              <a:gd name="connsiteY6" fmla="*/ 10316 h 135816"/>
              <a:gd name="connsiteX7" fmla="*/ 571500 w 666750"/>
              <a:gd name="connsiteY7" fmla="*/ 76991 h 135816"/>
              <a:gd name="connsiteX8" fmla="*/ 619125 w 666750"/>
              <a:gd name="connsiteY8" fmla="*/ 76991 h 135816"/>
              <a:gd name="connsiteX9" fmla="*/ 0 w 666750"/>
              <a:gd name="connsiteY9" fmla="*/ 124616 h 13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0" h="135816">
                <a:moveTo>
                  <a:pt x="0" y="124616"/>
                </a:moveTo>
                <a:lnTo>
                  <a:pt x="0" y="124616"/>
                </a:lnTo>
                <a:cubicBezTo>
                  <a:pt x="214345" y="132555"/>
                  <a:pt x="411993" y="145250"/>
                  <a:pt x="628650" y="124616"/>
                </a:cubicBezTo>
                <a:cubicBezTo>
                  <a:pt x="642060" y="123339"/>
                  <a:pt x="647700" y="105566"/>
                  <a:pt x="657225" y="96041"/>
                </a:cubicBezTo>
                <a:cubicBezTo>
                  <a:pt x="660400" y="86516"/>
                  <a:pt x="666750" y="77506"/>
                  <a:pt x="666750" y="67466"/>
                </a:cubicBezTo>
                <a:cubicBezTo>
                  <a:pt x="666750" y="48605"/>
                  <a:pt x="640251" y="7752"/>
                  <a:pt x="628650" y="791"/>
                </a:cubicBezTo>
                <a:cubicBezTo>
                  <a:pt x="622562" y="-2862"/>
                  <a:pt x="615950" y="7141"/>
                  <a:pt x="609600" y="10316"/>
                </a:cubicBezTo>
                <a:lnTo>
                  <a:pt x="571500" y="76991"/>
                </a:lnTo>
                <a:lnTo>
                  <a:pt x="619125" y="76991"/>
                </a:lnTo>
                <a:lnTo>
                  <a:pt x="0" y="124616"/>
                </a:lnTo>
                <a:close/>
              </a:path>
            </a:pathLst>
          </a:custGeom>
          <a:solidFill>
            <a:srgbClr val="FF0000"/>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30" name="任意多边形: 形状 229">
            <a:extLst>
              <a:ext uri="{FF2B5EF4-FFF2-40B4-BE49-F238E27FC236}">
                <a16:creationId xmlns:a16="http://schemas.microsoft.com/office/drawing/2014/main" id="{E243F395-C512-421C-9458-FB43A3283C58}"/>
              </a:ext>
            </a:extLst>
          </p:cNvPr>
          <p:cNvSpPr/>
          <p:nvPr/>
        </p:nvSpPr>
        <p:spPr bwMode="auto">
          <a:xfrm>
            <a:off x="4798135" y="3283467"/>
            <a:ext cx="451900" cy="341931"/>
          </a:xfrm>
          <a:custGeom>
            <a:avLst/>
            <a:gdLst>
              <a:gd name="connsiteX0" fmla="*/ 19050 w 451900"/>
              <a:gd name="connsiteY0" fmla="*/ 65367 h 341931"/>
              <a:gd name="connsiteX1" fmla="*/ 19050 w 451900"/>
              <a:gd name="connsiteY1" fmla="*/ 65367 h 341931"/>
              <a:gd name="connsiteX2" fmla="*/ 28575 w 451900"/>
              <a:gd name="connsiteY2" fmla="*/ 246342 h 341931"/>
              <a:gd name="connsiteX3" fmla="*/ 76200 w 451900"/>
              <a:gd name="connsiteY3" fmla="*/ 284442 h 341931"/>
              <a:gd name="connsiteX4" fmla="*/ 114300 w 451900"/>
              <a:gd name="connsiteY4" fmla="*/ 293967 h 341931"/>
              <a:gd name="connsiteX5" fmla="*/ 142875 w 451900"/>
              <a:gd name="connsiteY5" fmla="*/ 303492 h 341931"/>
              <a:gd name="connsiteX6" fmla="*/ 285750 w 451900"/>
              <a:gd name="connsiteY6" fmla="*/ 313017 h 341931"/>
              <a:gd name="connsiteX7" fmla="*/ 333375 w 451900"/>
              <a:gd name="connsiteY7" fmla="*/ 322542 h 341931"/>
              <a:gd name="connsiteX8" fmla="*/ 361950 w 451900"/>
              <a:gd name="connsiteY8" fmla="*/ 341592 h 341931"/>
              <a:gd name="connsiteX9" fmla="*/ 419100 w 451900"/>
              <a:gd name="connsiteY9" fmla="*/ 332067 h 341931"/>
              <a:gd name="connsiteX10" fmla="*/ 438150 w 451900"/>
              <a:gd name="connsiteY10" fmla="*/ 303492 h 341931"/>
              <a:gd name="connsiteX11" fmla="*/ 438150 w 451900"/>
              <a:gd name="connsiteY11" fmla="*/ 112992 h 341931"/>
              <a:gd name="connsiteX12" fmla="*/ 409575 w 451900"/>
              <a:gd name="connsiteY12" fmla="*/ 74892 h 341931"/>
              <a:gd name="connsiteX13" fmla="*/ 352425 w 451900"/>
              <a:gd name="connsiteY13" fmla="*/ 55842 h 341931"/>
              <a:gd name="connsiteX14" fmla="*/ 323850 w 451900"/>
              <a:gd name="connsiteY14" fmla="*/ 46317 h 341931"/>
              <a:gd name="connsiteX15" fmla="*/ 295275 w 451900"/>
              <a:gd name="connsiteY15" fmla="*/ 36792 h 341931"/>
              <a:gd name="connsiteX16" fmla="*/ 257175 w 451900"/>
              <a:gd name="connsiteY16" fmla="*/ 27267 h 341931"/>
              <a:gd name="connsiteX17" fmla="*/ 200025 w 451900"/>
              <a:gd name="connsiteY17" fmla="*/ 8217 h 341931"/>
              <a:gd name="connsiteX18" fmla="*/ 66675 w 451900"/>
              <a:gd name="connsiteY18" fmla="*/ 27267 h 341931"/>
              <a:gd name="connsiteX19" fmla="*/ 0 w 451900"/>
              <a:gd name="connsiteY19" fmla="*/ 8217 h 341931"/>
              <a:gd name="connsiteX20" fmla="*/ 19050 w 451900"/>
              <a:gd name="connsiteY20" fmla="*/ 65367 h 3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1900" h="341931">
                <a:moveTo>
                  <a:pt x="19050" y="65367"/>
                </a:moveTo>
                <a:lnTo>
                  <a:pt x="19050" y="65367"/>
                </a:lnTo>
                <a:cubicBezTo>
                  <a:pt x="22225" y="125692"/>
                  <a:pt x="20413" y="186487"/>
                  <a:pt x="28575" y="246342"/>
                </a:cubicBezTo>
                <a:cubicBezTo>
                  <a:pt x="32513" y="275221"/>
                  <a:pt x="54904" y="278357"/>
                  <a:pt x="76200" y="284442"/>
                </a:cubicBezTo>
                <a:cubicBezTo>
                  <a:pt x="88787" y="288038"/>
                  <a:pt x="101713" y="290371"/>
                  <a:pt x="114300" y="293967"/>
                </a:cubicBezTo>
                <a:cubicBezTo>
                  <a:pt x="123954" y="296725"/>
                  <a:pt x="132896" y="302383"/>
                  <a:pt x="142875" y="303492"/>
                </a:cubicBezTo>
                <a:cubicBezTo>
                  <a:pt x="190314" y="308763"/>
                  <a:pt x="238125" y="309842"/>
                  <a:pt x="285750" y="313017"/>
                </a:cubicBezTo>
                <a:cubicBezTo>
                  <a:pt x="301625" y="316192"/>
                  <a:pt x="318216" y="316858"/>
                  <a:pt x="333375" y="322542"/>
                </a:cubicBezTo>
                <a:cubicBezTo>
                  <a:pt x="344094" y="326562"/>
                  <a:pt x="350572" y="340328"/>
                  <a:pt x="361950" y="341592"/>
                </a:cubicBezTo>
                <a:cubicBezTo>
                  <a:pt x="381145" y="343725"/>
                  <a:pt x="400050" y="335242"/>
                  <a:pt x="419100" y="332067"/>
                </a:cubicBezTo>
                <a:cubicBezTo>
                  <a:pt x="425450" y="322542"/>
                  <a:pt x="433030" y="313731"/>
                  <a:pt x="438150" y="303492"/>
                </a:cubicBezTo>
                <a:cubicBezTo>
                  <a:pt x="465401" y="248990"/>
                  <a:pt x="444882" y="148336"/>
                  <a:pt x="438150" y="112992"/>
                </a:cubicBezTo>
                <a:cubicBezTo>
                  <a:pt x="435180" y="97397"/>
                  <a:pt x="422784" y="83698"/>
                  <a:pt x="409575" y="74892"/>
                </a:cubicBezTo>
                <a:cubicBezTo>
                  <a:pt x="392867" y="63753"/>
                  <a:pt x="371475" y="62192"/>
                  <a:pt x="352425" y="55842"/>
                </a:cubicBezTo>
                <a:lnTo>
                  <a:pt x="323850" y="46317"/>
                </a:lnTo>
                <a:cubicBezTo>
                  <a:pt x="314325" y="43142"/>
                  <a:pt x="305015" y="39227"/>
                  <a:pt x="295275" y="36792"/>
                </a:cubicBezTo>
                <a:cubicBezTo>
                  <a:pt x="282575" y="33617"/>
                  <a:pt x="269714" y="31029"/>
                  <a:pt x="257175" y="27267"/>
                </a:cubicBezTo>
                <a:cubicBezTo>
                  <a:pt x="237941" y="21497"/>
                  <a:pt x="200025" y="8217"/>
                  <a:pt x="200025" y="8217"/>
                </a:cubicBezTo>
                <a:cubicBezTo>
                  <a:pt x="63508" y="17968"/>
                  <a:pt x="66675" y="-26821"/>
                  <a:pt x="66675" y="27267"/>
                </a:cubicBezTo>
                <a:lnTo>
                  <a:pt x="0" y="8217"/>
                </a:lnTo>
                <a:lnTo>
                  <a:pt x="19050" y="65367"/>
                </a:lnTo>
                <a:close/>
              </a:path>
            </a:pathLst>
          </a:custGeom>
          <a:solidFill>
            <a:srgbClr val="FF0000"/>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33" name="流程图: 磁盘 232">
            <a:extLst>
              <a:ext uri="{FF2B5EF4-FFF2-40B4-BE49-F238E27FC236}">
                <a16:creationId xmlns:a16="http://schemas.microsoft.com/office/drawing/2014/main" id="{D6E6E6CE-8665-426E-A7D8-55BC5D2C5037}"/>
              </a:ext>
            </a:extLst>
          </p:cNvPr>
          <p:cNvSpPr/>
          <p:nvPr/>
        </p:nvSpPr>
        <p:spPr bwMode="auto">
          <a:xfrm>
            <a:off x="4853585" y="2139383"/>
            <a:ext cx="741479" cy="165283"/>
          </a:xfrm>
          <a:prstGeom prst="flowChartMagneticDisk">
            <a:avLst/>
          </a:prstGeom>
          <a:solidFill>
            <a:srgbClr val="FF0000">
              <a:alpha val="43922"/>
            </a:srgbClr>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Tree>
    <p:extLst>
      <p:ext uri="{BB962C8B-B14F-4D97-AF65-F5344CB8AC3E}">
        <p14:creationId xmlns:p14="http://schemas.microsoft.com/office/powerpoint/2010/main" val="3875309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a:extLst>
              <a:ext uri="{FF2B5EF4-FFF2-40B4-BE49-F238E27FC236}">
                <a16:creationId xmlns:a16="http://schemas.microsoft.com/office/drawing/2014/main" id="{B1FC7933-A99F-44A8-A619-52869C211059}"/>
              </a:ext>
            </a:extLst>
          </p:cNvPr>
          <p:cNvSpPr/>
          <p:nvPr/>
        </p:nvSpPr>
        <p:spPr bwMode="auto">
          <a:xfrm>
            <a:off x="6202715" y="5554317"/>
            <a:ext cx="689488" cy="427077"/>
          </a:xfrm>
          <a:prstGeom prst="rect">
            <a:avLst/>
          </a:prstGeom>
          <a:noFill/>
          <a:ln w="19050">
            <a:solidFill>
              <a:srgbClr val="00B0F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pic>
        <p:nvPicPr>
          <p:cNvPr id="103" name="图片 102">
            <a:extLst>
              <a:ext uri="{FF2B5EF4-FFF2-40B4-BE49-F238E27FC236}">
                <a16:creationId xmlns:a16="http://schemas.microsoft.com/office/drawing/2014/main" id="{C0A00311-1409-4208-80AA-3AB96F27DEB2}"/>
              </a:ext>
            </a:extLst>
          </p:cNvPr>
          <p:cNvPicPr>
            <a:picLocks noChangeAspect="1"/>
          </p:cNvPicPr>
          <p:nvPr/>
        </p:nvPicPr>
        <p:blipFill rotWithShape="1">
          <a:blip r:embed="rId2"/>
          <a:srcRect l="10565" t="35348" r="17480" b="35890"/>
          <a:stretch/>
        </p:blipFill>
        <p:spPr>
          <a:xfrm>
            <a:off x="8473331" y="3441565"/>
            <a:ext cx="3350374" cy="1717715"/>
          </a:xfrm>
          <a:prstGeom prst="rect">
            <a:avLst/>
          </a:prstGeom>
        </p:spPr>
      </p:pic>
      <p:pic>
        <p:nvPicPr>
          <p:cNvPr id="68" name="图片 67">
            <a:extLst>
              <a:ext uri="{FF2B5EF4-FFF2-40B4-BE49-F238E27FC236}">
                <a16:creationId xmlns:a16="http://schemas.microsoft.com/office/drawing/2014/main" id="{C124D94E-29D2-4C40-AFAD-BF28FB35C8EF}"/>
              </a:ext>
            </a:extLst>
          </p:cNvPr>
          <p:cNvPicPr>
            <a:picLocks noChangeAspect="1"/>
          </p:cNvPicPr>
          <p:nvPr/>
        </p:nvPicPr>
        <p:blipFill rotWithShape="1">
          <a:blip r:embed="rId2"/>
          <a:srcRect l="10565" t="11212" r="8184" b="13650"/>
          <a:stretch/>
        </p:blipFill>
        <p:spPr>
          <a:xfrm>
            <a:off x="3325450" y="3239640"/>
            <a:ext cx="1321375" cy="1598805"/>
          </a:xfrm>
          <a:prstGeom prst="rect">
            <a:avLst/>
          </a:prstGeom>
        </p:spPr>
      </p:pic>
      <p:pic>
        <p:nvPicPr>
          <p:cNvPr id="67" name="图片 66">
            <a:extLst>
              <a:ext uri="{FF2B5EF4-FFF2-40B4-BE49-F238E27FC236}">
                <a16:creationId xmlns:a16="http://schemas.microsoft.com/office/drawing/2014/main" id="{E7456598-0C67-4921-B539-1AA89002B446}"/>
              </a:ext>
            </a:extLst>
          </p:cNvPr>
          <p:cNvPicPr>
            <a:picLocks noChangeAspect="1"/>
          </p:cNvPicPr>
          <p:nvPr/>
        </p:nvPicPr>
        <p:blipFill rotWithShape="1">
          <a:blip r:embed="rId2"/>
          <a:srcRect l="10565" t="11212" r="8184" b="13650"/>
          <a:stretch/>
        </p:blipFill>
        <p:spPr>
          <a:xfrm>
            <a:off x="804348" y="3037089"/>
            <a:ext cx="1689407" cy="2003909"/>
          </a:xfrm>
          <a:prstGeom prst="rect">
            <a:avLst/>
          </a:prstGeom>
        </p:spPr>
      </p:pic>
      <p:sp>
        <p:nvSpPr>
          <p:cNvPr id="3" name="标题 2">
            <a:extLst>
              <a:ext uri="{FF2B5EF4-FFF2-40B4-BE49-F238E27FC236}">
                <a16:creationId xmlns:a16="http://schemas.microsoft.com/office/drawing/2014/main" id="{2629081F-47A6-4C97-A9B8-3067AA1E4AF8}"/>
              </a:ext>
            </a:extLst>
          </p:cNvPr>
          <p:cNvSpPr>
            <a:spLocks noGrp="1"/>
          </p:cNvSpPr>
          <p:nvPr>
            <p:ph type="title"/>
          </p:nvPr>
        </p:nvSpPr>
        <p:spPr/>
        <p:txBody>
          <a:bodyPr/>
          <a:lstStyle/>
          <a:p>
            <a:r>
              <a:rPr lang="en-US" altLang="zh-CN" dirty="0"/>
              <a:t>Pipeline </a:t>
            </a:r>
            <a:endParaRPr lang="zh-CN" altLang="en-US" dirty="0"/>
          </a:p>
        </p:txBody>
      </p:sp>
      <p:sp>
        <p:nvSpPr>
          <p:cNvPr id="45" name="文本框 44">
            <a:extLst>
              <a:ext uri="{FF2B5EF4-FFF2-40B4-BE49-F238E27FC236}">
                <a16:creationId xmlns:a16="http://schemas.microsoft.com/office/drawing/2014/main" id="{635C12C9-A076-4F7F-A24D-817DCB31EADC}"/>
              </a:ext>
            </a:extLst>
          </p:cNvPr>
          <p:cNvSpPr txBox="1"/>
          <p:nvPr/>
        </p:nvSpPr>
        <p:spPr>
          <a:xfrm>
            <a:off x="301114" y="908721"/>
            <a:ext cx="8171150" cy="707886"/>
          </a:xfrm>
          <a:prstGeom prst="rect">
            <a:avLst/>
          </a:prstGeom>
          <a:solidFill>
            <a:schemeClr val="bg1"/>
          </a:solidFill>
        </p:spPr>
        <p:txBody>
          <a:bodyPr wrap="square" rtlCol="0">
            <a:spAutoFit/>
          </a:bodyPr>
          <a:lstStyle/>
          <a:p>
            <a:r>
              <a:rPr lang="en-US" altLang="zh-CN" sz="2000" dirty="0">
                <a:solidFill>
                  <a:srgbClr val="FF0000"/>
                </a:solidFill>
              </a:rPr>
              <a:t>2D</a:t>
            </a:r>
            <a:r>
              <a:rPr lang="zh-CN" altLang="en-US" sz="2000" dirty="0">
                <a:solidFill>
                  <a:srgbClr val="FF0000"/>
                </a:solidFill>
                <a:latin typeface="+mn-lt"/>
                <a:ea typeface="+mn-ea"/>
              </a:rPr>
              <a:t>接触 </a:t>
            </a:r>
            <a:r>
              <a:rPr lang="en-US" altLang="zh-CN" sz="2000" dirty="0">
                <a:solidFill>
                  <a:srgbClr val="FF0000"/>
                </a:solidFill>
                <a:latin typeface="+mn-lt"/>
                <a:ea typeface="+mn-ea"/>
              </a:rPr>
              <a:t>“</a:t>
            </a:r>
            <a:r>
              <a:rPr lang="zh-CN" altLang="en-US" sz="2000" dirty="0">
                <a:solidFill>
                  <a:srgbClr val="FF0000"/>
                </a:solidFill>
                <a:latin typeface="+mn-lt"/>
                <a:ea typeface="+mn-ea"/>
              </a:rPr>
              <a:t>点 </a:t>
            </a:r>
            <a:r>
              <a:rPr lang="en-US" altLang="zh-CN" sz="2000" dirty="0">
                <a:solidFill>
                  <a:srgbClr val="FF0000"/>
                </a:solidFill>
              </a:rPr>
              <a:t>”</a:t>
            </a:r>
            <a:r>
              <a:rPr lang="zh-CN" altLang="en-US" sz="2000" dirty="0">
                <a:solidFill>
                  <a:srgbClr val="FF0000"/>
                </a:solidFill>
              </a:rPr>
              <a:t>定义    </a:t>
            </a:r>
            <a:r>
              <a:rPr lang="zh-CN" altLang="en-US" sz="2000" dirty="0">
                <a:solidFill>
                  <a:srgbClr val="FF0000"/>
                </a:solidFill>
                <a:sym typeface="Wingdings" panose="05000000000000000000" pitchFamily="2" charset="2"/>
              </a:rPr>
              <a:t>（</a:t>
            </a:r>
            <a:r>
              <a:rPr lang="en-US" altLang="zh-CN" sz="2000" dirty="0">
                <a:solidFill>
                  <a:srgbClr val="FF0000"/>
                </a:solidFill>
                <a:sym typeface="Wingdings" panose="05000000000000000000" pitchFamily="2" charset="2"/>
              </a:rPr>
              <a:t>P (x , y) , joint(</a:t>
            </a:r>
            <a:r>
              <a:rPr lang="en-US" altLang="zh-CN" sz="2000" dirty="0" err="1">
                <a:solidFill>
                  <a:srgbClr val="FF0000"/>
                </a:solidFill>
                <a:sym typeface="Wingdings" panose="05000000000000000000" pitchFamily="2" charset="2"/>
              </a:rPr>
              <a:t>i</a:t>
            </a:r>
            <a:r>
              <a:rPr lang="en-US" altLang="zh-CN" sz="2000" dirty="0">
                <a:solidFill>
                  <a:srgbClr val="FF0000"/>
                </a:solidFill>
                <a:sym typeface="Wingdings" panose="05000000000000000000" pitchFamily="2" charset="2"/>
              </a:rPr>
              <a:t>) , part(j) , depth(0/1)</a:t>
            </a:r>
            <a:r>
              <a:rPr lang="zh-CN" altLang="en-US" sz="2000" dirty="0">
                <a:solidFill>
                  <a:srgbClr val="FF0000"/>
                </a:solidFill>
                <a:sym typeface="Wingdings" panose="05000000000000000000" pitchFamily="2" charset="2"/>
              </a:rPr>
              <a:t>）</a:t>
            </a:r>
            <a:endParaRPr lang="en-US" altLang="zh-CN" sz="2000" dirty="0">
              <a:solidFill>
                <a:srgbClr val="FF0000"/>
              </a:solidFill>
              <a:sym typeface="Wingdings" panose="05000000000000000000" pitchFamily="2" charset="2"/>
            </a:endParaRPr>
          </a:p>
          <a:p>
            <a:r>
              <a:rPr lang="en-US" altLang="zh-CN" sz="2000" dirty="0">
                <a:solidFill>
                  <a:srgbClr val="FF0000"/>
                </a:solidFill>
                <a:latin typeface="+mn-lt"/>
                <a:ea typeface="+mn-ea"/>
                <a:sym typeface="Wingdings" panose="05000000000000000000" pitchFamily="2" charset="2"/>
              </a:rPr>
              <a:t>                                       </a:t>
            </a:r>
            <a:endParaRPr lang="zh-CN" altLang="en-US" sz="2000" dirty="0">
              <a:solidFill>
                <a:srgbClr val="FF0000"/>
              </a:solidFill>
              <a:latin typeface="+mn-lt"/>
              <a:ea typeface="+mn-ea"/>
            </a:endParaRPr>
          </a:p>
        </p:txBody>
      </p:sp>
      <p:sp>
        <p:nvSpPr>
          <p:cNvPr id="2" name="文本框 1">
            <a:extLst>
              <a:ext uri="{FF2B5EF4-FFF2-40B4-BE49-F238E27FC236}">
                <a16:creationId xmlns:a16="http://schemas.microsoft.com/office/drawing/2014/main" id="{C2CB99B4-D105-4E28-915B-998A823F4719}"/>
              </a:ext>
            </a:extLst>
          </p:cNvPr>
          <p:cNvSpPr txBox="1"/>
          <p:nvPr/>
        </p:nvSpPr>
        <p:spPr>
          <a:xfrm>
            <a:off x="301114" y="1340768"/>
            <a:ext cx="3024336" cy="707886"/>
          </a:xfrm>
          <a:prstGeom prst="rect">
            <a:avLst/>
          </a:prstGeom>
          <a:solidFill>
            <a:schemeClr val="bg1"/>
          </a:solidFill>
        </p:spPr>
        <p:txBody>
          <a:bodyPr wrap="square" rtlCol="0">
            <a:spAutoFit/>
          </a:bodyPr>
          <a:lstStyle/>
          <a:p>
            <a:r>
              <a:rPr lang="zh-CN" altLang="en-US" sz="2000" dirty="0"/>
              <a:t>数据集：</a:t>
            </a:r>
            <a:r>
              <a:rPr lang="en-US" altLang="zh-CN" sz="2000" dirty="0"/>
              <a:t>HICO</a:t>
            </a:r>
          </a:p>
          <a:p>
            <a:r>
              <a:rPr lang="en-US" altLang="zh-CN" sz="2000" dirty="0">
                <a:latin typeface="+mn-lt"/>
                <a:ea typeface="+mn-ea"/>
              </a:rPr>
              <a:t>                HICO-DET</a:t>
            </a:r>
            <a:endParaRPr lang="zh-CN" altLang="en-US" sz="2000" dirty="0">
              <a:latin typeface="+mn-lt"/>
              <a:ea typeface="+mn-ea"/>
            </a:endParaRPr>
          </a:p>
        </p:txBody>
      </p:sp>
      <p:pic>
        <p:nvPicPr>
          <p:cNvPr id="64" name="图片 63">
            <a:extLst>
              <a:ext uri="{FF2B5EF4-FFF2-40B4-BE49-F238E27FC236}">
                <a16:creationId xmlns:a16="http://schemas.microsoft.com/office/drawing/2014/main" id="{E8975AA6-4AE3-4D67-84B2-3E9F28F7AD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221" t="12110" r="28324" b="9449"/>
          <a:stretch>
            <a:fillRect/>
          </a:stretch>
        </p:blipFill>
        <p:spPr>
          <a:xfrm>
            <a:off x="5807968" y="1739226"/>
            <a:ext cx="1234962" cy="1598804"/>
          </a:xfrm>
          <a:prstGeom prst="rect">
            <a:avLst/>
          </a:prstGeom>
        </p:spPr>
      </p:pic>
      <p:sp>
        <p:nvSpPr>
          <p:cNvPr id="65" name="矩形 64">
            <a:extLst>
              <a:ext uri="{FF2B5EF4-FFF2-40B4-BE49-F238E27FC236}">
                <a16:creationId xmlns:a16="http://schemas.microsoft.com/office/drawing/2014/main" id="{C07E432B-6F59-43D9-8A87-028FAD7BD700}"/>
              </a:ext>
            </a:extLst>
          </p:cNvPr>
          <p:cNvSpPr/>
          <p:nvPr/>
        </p:nvSpPr>
        <p:spPr bwMode="auto">
          <a:xfrm>
            <a:off x="3518086" y="3249579"/>
            <a:ext cx="1080120" cy="1588866"/>
          </a:xfrm>
          <a:prstGeom prst="rect">
            <a:avLst/>
          </a:prstGeom>
          <a:noFill/>
          <a:ln w="19050">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6" name="矩形 65">
            <a:extLst>
              <a:ext uri="{FF2B5EF4-FFF2-40B4-BE49-F238E27FC236}">
                <a16:creationId xmlns:a16="http://schemas.microsoft.com/office/drawing/2014/main" id="{B54F6670-19D3-4482-AFBA-A9A363B29F92}"/>
              </a:ext>
            </a:extLst>
          </p:cNvPr>
          <p:cNvSpPr/>
          <p:nvPr/>
        </p:nvSpPr>
        <p:spPr bwMode="auto">
          <a:xfrm>
            <a:off x="3473184" y="3469703"/>
            <a:ext cx="692973" cy="1368742"/>
          </a:xfrm>
          <a:prstGeom prst="rect">
            <a:avLst/>
          </a:prstGeom>
          <a:noFill/>
          <a:ln w="19050">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cxnSp>
        <p:nvCxnSpPr>
          <p:cNvPr id="70" name="直接箭头连接符 69">
            <a:extLst>
              <a:ext uri="{FF2B5EF4-FFF2-40B4-BE49-F238E27FC236}">
                <a16:creationId xmlns:a16="http://schemas.microsoft.com/office/drawing/2014/main" id="{7326AE7E-1E75-43B5-829D-B8DCF0A0713A}"/>
              </a:ext>
            </a:extLst>
          </p:cNvPr>
          <p:cNvCxnSpPr>
            <a:cxnSpLocks/>
            <a:stCxn id="67" idx="3"/>
            <a:endCxn id="68" idx="1"/>
          </p:cNvCxnSpPr>
          <p:nvPr/>
        </p:nvCxnSpPr>
        <p:spPr bwMode="auto">
          <a:xfrm flipV="1">
            <a:off x="2493755" y="4039043"/>
            <a:ext cx="831695"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5" name="文本框 74">
            <a:extLst>
              <a:ext uri="{FF2B5EF4-FFF2-40B4-BE49-F238E27FC236}">
                <a16:creationId xmlns:a16="http://schemas.microsoft.com/office/drawing/2014/main" id="{BBB6FDBD-79B1-42D7-AEAF-B3E1F42A6A88}"/>
              </a:ext>
            </a:extLst>
          </p:cNvPr>
          <p:cNvSpPr txBox="1"/>
          <p:nvPr/>
        </p:nvSpPr>
        <p:spPr>
          <a:xfrm>
            <a:off x="2477553" y="3606996"/>
            <a:ext cx="831695" cy="400110"/>
          </a:xfrm>
          <a:prstGeom prst="rect">
            <a:avLst/>
          </a:prstGeom>
          <a:noFill/>
        </p:spPr>
        <p:txBody>
          <a:bodyPr wrap="square" rtlCol="0">
            <a:spAutoFit/>
          </a:bodyPr>
          <a:lstStyle/>
          <a:p>
            <a:r>
              <a:rPr lang="zh-CN" altLang="en-US" sz="2000" dirty="0"/>
              <a:t>检测</a:t>
            </a:r>
            <a:endParaRPr lang="zh-CN" altLang="en-US" sz="2000" dirty="0">
              <a:latin typeface="+mn-lt"/>
              <a:ea typeface="+mn-ea"/>
            </a:endParaRPr>
          </a:p>
        </p:txBody>
      </p:sp>
      <p:cxnSp>
        <p:nvCxnSpPr>
          <p:cNvPr id="77" name="直接箭头连接符 76">
            <a:extLst>
              <a:ext uri="{FF2B5EF4-FFF2-40B4-BE49-F238E27FC236}">
                <a16:creationId xmlns:a16="http://schemas.microsoft.com/office/drawing/2014/main" id="{14BAD438-1E3D-4EB9-8017-A633C9CBA9F2}"/>
              </a:ext>
            </a:extLst>
          </p:cNvPr>
          <p:cNvCxnSpPr>
            <a:stCxn id="65" idx="3"/>
            <a:endCxn id="64" idx="1"/>
          </p:cNvCxnSpPr>
          <p:nvPr/>
        </p:nvCxnSpPr>
        <p:spPr bwMode="auto">
          <a:xfrm flipV="1">
            <a:off x="4598206" y="2538628"/>
            <a:ext cx="1209762" cy="15053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0" name="文本框 79">
            <a:extLst>
              <a:ext uri="{FF2B5EF4-FFF2-40B4-BE49-F238E27FC236}">
                <a16:creationId xmlns:a16="http://schemas.microsoft.com/office/drawing/2014/main" id="{022126F5-4548-4BA5-B509-DE8206B8482E}"/>
              </a:ext>
            </a:extLst>
          </p:cNvPr>
          <p:cNvSpPr txBox="1"/>
          <p:nvPr/>
        </p:nvSpPr>
        <p:spPr>
          <a:xfrm>
            <a:off x="4747780" y="2761817"/>
            <a:ext cx="1256277" cy="707886"/>
          </a:xfrm>
          <a:prstGeom prst="rect">
            <a:avLst/>
          </a:prstGeom>
          <a:noFill/>
        </p:spPr>
        <p:txBody>
          <a:bodyPr wrap="square" rtlCol="0">
            <a:spAutoFit/>
          </a:bodyPr>
          <a:lstStyle/>
          <a:p>
            <a:r>
              <a:rPr lang="en-US" altLang="zh-CN" sz="2000" dirty="0"/>
              <a:t>Pose estimation</a:t>
            </a:r>
            <a:endParaRPr lang="zh-CN" altLang="en-US" sz="2000" dirty="0">
              <a:latin typeface="+mn-lt"/>
              <a:ea typeface="+mn-ea"/>
            </a:endParaRPr>
          </a:p>
        </p:txBody>
      </p:sp>
      <p:cxnSp>
        <p:nvCxnSpPr>
          <p:cNvPr id="82" name="直接箭头连接符 81">
            <a:extLst>
              <a:ext uri="{FF2B5EF4-FFF2-40B4-BE49-F238E27FC236}">
                <a16:creationId xmlns:a16="http://schemas.microsoft.com/office/drawing/2014/main" id="{55DAD16F-981C-47F8-BC4E-1FBAAD5D4226}"/>
              </a:ext>
            </a:extLst>
          </p:cNvPr>
          <p:cNvCxnSpPr>
            <a:cxnSpLocks/>
            <a:stCxn id="65" idx="3"/>
          </p:cNvCxnSpPr>
          <p:nvPr/>
        </p:nvCxnSpPr>
        <p:spPr bwMode="auto">
          <a:xfrm flipV="1">
            <a:off x="4598206" y="4022565"/>
            <a:ext cx="4378114" cy="214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5" name="直接箭头连接符 84">
            <a:extLst>
              <a:ext uri="{FF2B5EF4-FFF2-40B4-BE49-F238E27FC236}">
                <a16:creationId xmlns:a16="http://schemas.microsoft.com/office/drawing/2014/main" id="{4EFB0E36-3944-401A-BFB3-564B95D50BED}"/>
              </a:ext>
            </a:extLst>
          </p:cNvPr>
          <p:cNvCxnSpPr>
            <a:stCxn id="65" idx="3"/>
          </p:cNvCxnSpPr>
          <p:nvPr/>
        </p:nvCxnSpPr>
        <p:spPr bwMode="auto">
          <a:xfrm>
            <a:off x="4598206" y="4044012"/>
            <a:ext cx="1209762" cy="13292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6" name="文本框 85">
            <a:extLst>
              <a:ext uri="{FF2B5EF4-FFF2-40B4-BE49-F238E27FC236}">
                <a16:creationId xmlns:a16="http://schemas.microsoft.com/office/drawing/2014/main" id="{84E89ADB-7B6E-47D2-BCD0-AD2325D3EE46}"/>
              </a:ext>
            </a:extLst>
          </p:cNvPr>
          <p:cNvSpPr txBox="1"/>
          <p:nvPr/>
        </p:nvSpPr>
        <p:spPr>
          <a:xfrm>
            <a:off x="4747780" y="4613351"/>
            <a:ext cx="1492237" cy="707886"/>
          </a:xfrm>
          <a:prstGeom prst="rect">
            <a:avLst/>
          </a:prstGeom>
          <a:noFill/>
        </p:spPr>
        <p:txBody>
          <a:bodyPr wrap="square" rtlCol="0">
            <a:spAutoFit/>
          </a:bodyPr>
          <a:lstStyle/>
          <a:p>
            <a:r>
              <a:rPr lang="en-US" altLang="zh-CN" sz="2000" dirty="0"/>
              <a:t>Part localization</a:t>
            </a:r>
            <a:endParaRPr lang="zh-CN" altLang="en-US" sz="2000" dirty="0">
              <a:latin typeface="+mn-lt"/>
              <a:ea typeface="+mn-ea"/>
            </a:endParaRPr>
          </a:p>
        </p:txBody>
      </p:sp>
      <p:pic>
        <p:nvPicPr>
          <p:cNvPr id="87" name="图片 86">
            <a:extLst>
              <a:ext uri="{FF2B5EF4-FFF2-40B4-BE49-F238E27FC236}">
                <a16:creationId xmlns:a16="http://schemas.microsoft.com/office/drawing/2014/main" id="{47714578-3999-4D81-AF19-1F65ED166F7B}"/>
              </a:ext>
            </a:extLst>
          </p:cNvPr>
          <p:cNvPicPr>
            <a:picLocks noChangeAspect="1"/>
          </p:cNvPicPr>
          <p:nvPr/>
        </p:nvPicPr>
        <p:blipFill rotWithShape="1">
          <a:blip r:embed="rId4"/>
          <a:srcRect r="47329"/>
          <a:stretch/>
        </p:blipFill>
        <p:spPr>
          <a:xfrm>
            <a:off x="5993262" y="4514847"/>
            <a:ext cx="1049668" cy="1577388"/>
          </a:xfrm>
          <a:prstGeom prst="rect">
            <a:avLst/>
          </a:prstGeom>
        </p:spPr>
      </p:pic>
      <p:sp>
        <p:nvSpPr>
          <p:cNvPr id="88" name="矩形 87">
            <a:extLst>
              <a:ext uri="{FF2B5EF4-FFF2-40B4-BE49-F238E27FC236}">
                <a16:creationId xmlns:a16="http://schemas.microsoft.com/office/drawing/2014/main" id="{C662B6F1-E59B-4794-9C3A-B8D75B196EF0}"/>
              </a:ext>
            </a:extLst>
          </p:cNvPr>
          <p:cNvSpPr/>
          <p:nvPr/>
        </p:nvSpPr>
        <p:spPr bwMode="auto">
          <a:xfrm rot="21286512">
            <a:off x="6150610" y="4652070"/>
            <a:ext cx="464387" cy="660498"/>
          </a:xfrm>
          <a:prstGeom prst="rect">
            <a:avLst/>
          </a:prstGeom>
          <a:noFill/>
          <a:ln w="19050">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89" name="矩形 88">
            <a:extLst>
              <a:ext uri="{FF2B5EF4-FFF2-40B4-BE49-F238E27FC236}">
                <a16:creationId xmlns:a16="http://schemas.microsoft.com/office/drawing/2014/main" id="{27D6D310-80CF-45DB-ADF1-779B46059A4D}"/>
              </a:ext>
            </a:extLst>
          </p:cNvPr>
          <p:cNvSpPr/>
          <p:nvPr/>
        </p:nvSpPr>
        <p:spPr bwMode="auto">
          <a:xfrm>
            <a:off x="6368968" y="5343581"/>
            <a:ext cx="617480" cy="157868"/>
          </a:xfrm>
          <a:prstGeom prst="rect">
            <a:avLst/>
          </a:prstGeom>
          <a:noFill/>
          <a:ln w="19050">
            <a:solidFill>
              <a:srgbClr val="00B05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90" name="矩形 89">
            <a:extLst>
              <a:ext uri="{FF2B5EF4-FFF2-40B4-BE49-F238E27FC236}">
                <a16:creationId xmlns:a16="http://schemas.microsoft.com/office/drawing/2014/main" id="{EB6A1FF4-7F30-455A-A04D-6E68FE77E4F9}"/>
              </a:ext>
            </a:extLst>
          </p:cNvPr>
          <p:cNvSpPr/>
          <p:nvPr/>
        </p:nvSpPr>
        <p:spPr bwMode="auto">
          <a:xfrm>
            <a:off x="6658763" y="5124336"/>
            <a:ext cx="315904" cy="208005"/>
          </a:xfrm>
          <a:prstGeom prst="rect">
            <a:avLst/>
          </a:prstGeom>
          <a:noFill/>
          <a:ln w="19050">
            <a:solidFill>
              <a:srgbClr val="FFC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91" name="矩形 90">
            <a:extLst>
              <a:ext uri="{FF2B5EF4-FFF2-40B4-BE49-F238E27FC236}">
                <a16:creationId xmlns:a16="http://schemas.microsoft.com/office/drawing/2014/main" id="{FB2349CC-B63D-43CF-A5AE-4BD9A35B6E33}"/>
              </a:ext>
            </a:extLst>
          </p:cNvPr>
          <p:cNvSpPr/>
          <p:nvPr/>
        </p:nvSpPr>
        <p:spPr bwMode="auto">
          <a:xfrm>
            <a:off x="6167785" y="5159280"/>
            <a:ext cx="257526" cy="225929"/>
          </a:xfrm>
          <a:prstGeom prst="rect">
            <a:avLst/>
          </a:prstGeom>
          <a:noFill/>
          <a:ln w="19050">
            <a:solidFill>
              <a:srgbClr val="FFC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cxnSp>
        <p:nvCxnSpPr>
          <p:cNvPr id="98" name="连接符: 肘形 97">
            <a:extLst>
              <a:ext uri="{FF2B5EF4-FFF2-40B4-BE49-F238E27FC236}">
                <a16:creationId xmlns:a16="http://schemas.microsoft.com/office/drawing/2014/main" id="{3C9B41C5-8A17-442E-9996-AA9A7BD5FC9F}"/>
              </a:ext>
            </a:extLst>
          </p:cNvPr>
          <p:cNvCxnSpPr>
            <a:stCxn id="64" idx="3"/>
          </p:cNvCxnSpPr>
          <p:nvPr/>
        </p:nvCxnSpPr>
        <p:spPr bwMode="auto">
          <a:xfrm>
            <a:off x="7042930" y="2538628"/>
            <a:ext cx="781262" cy="1394428"/>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02" name="连接符: 肘形 101">
            <a:extLst>
              <a:ext uri="{FF2B5EF4-FFF2-40B4-BE49-F238E27FC236}">
                <a16:creationId xmlns:a16="http://schemas.microsoft.com/office/drawing/2014/main" id="{990D2033-B387-4711-8D26-65733CBAD944}"/>
              </a:ext>
            </a:extLst>
          </p:cNvPr>
          <p:cNvCxnSpPr>
            <a:stCxn id="87" idx="3"/>
          </p:cNvCxnSpPr>
          <p:nvPr/>
        </p:nvCxnSpPr>
        <p:spPr bwMode="auto">
          <a:xfrm flipV="1">
            <a:off x="7042930" y="4039043"/>
            <a:ext cx="781262" cy="1264498"/>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07" name="椭圆 106">
            <a:extLst>
              <a:ext uri="{FF2B5EF4-FFF2-40B4-BE49-F238E27FC236}">
                <a16:creationId xmlns:a16="http://schemas.microsoft.com/office/drawing/2014/main" id="{77006EF9-D3B2-48A2-80C8-8C52DD1B2224}"/>
              </a:ext>
            </a:extLst>
          </p:cNvPr>
          <p:cNvSpPr/>
          <p:nvPr/>
        </p:nvSpPr>
        <p:spPr bwMode="auto">
          <a:xfrm flipH="1">
            <a:off x="9434657" y="3887337"/>
            <a:ext cx="45719" cy="45719"/>
          </a:xfrm>
          <a:prstGeom prst="ellipse">
            <a:avLst/>
          </a:prstGeom>
          <a:solidFill>
            <a:schemeClr val="accent3"/>
          </a:solidFill>
          <a:ln>
            <a:solidFill>
              <a:schemeClr val="accent3"/>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08" name="椭圆 107">
            <a:extLst>
              <a:ext uri="{FF2B5EF4-FFF2-40B4-BE49-F238E27FC236}">
                <a16:creationId xmlns:a16="http://schemas.microsoft.com/office/drawing/2014/main" id="{9FB5E74B-BE26-448B-B098-3F6E60DA7F55}"/>
              </a:ext>
            </a:extLst>
          </p:cNvPr>
          <p:cNvSpPr/>
          <p:nvPr/>
        </p:nvSpPr>
        <p:spPr bwMode="auto">
          <a:xfrm flipH="1">
            <a:off x="9434657" y="4005064"/>
            <a:ext cx="45719" cy="45719"/>
          </a:xfrm>
          <a:prstGeom prst="ellipse">
            <a:avLst/>
          </a:prstGeom>
          <a:solidFill>
            <a:schemeClr val="accent3"/>
          </a:solidFill>
          <a:ln>
            <a:solidFill>
              <a:schemeClr val="accent3"/>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09" name="椭圆 108">
            <a:extLst>
              <a:ext uri="{FF2B5EF4-FFF2-40B4-BE49-F238E27FC236}">
                <a16:creationId xmlns:a16="http://schemas.microsoft.com/office/drawing/2014/main" id="{C1CABE65-273E-427F-A21D-876DB73C3B2D}"/>
              </a:ext>
            </a:extLst>
          </p:cNvPr>
          <p:cNvSpPr/>
          <p:nvPr/>
        </p:nvSpPr>
        <p:spPr bwMode="auto">
          <a:xfrm flipH="1">
            <a:off x="9434657" y="3959345"/>
            <a:ext cx="45719" cy="45719"/>
          </a:xfrm>
          <a:prstGeom prst="ellipse">
            <a:avLst/>
          </a:prstGeom>
          <a:solidFill>
            <a:srgbClr val="FFFF00"/>
          </a:solidFill>
          <a:ln>
            <a:solidFill>
              <a:srgbClr val="FFFF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10" name="椭圆 109">
            <a:extLst>
              <a:ext uri="{FF2B5EF4-FFF2-40B4-BE49-F238E27FC236}">
                <a16:creationId xmlns:a16="http://schemas.microsoft.com/office/drawing/2014/main" id="{871BC8D0-ACFE-42F1-9143-9162E200E7AB}"/>
              </a:ext>
            </a:extLst>
          </p:cNvPr>
          <p:cNvSpPr/>
          <p:nvPr/>
        </p:nvSpPr>
        <p:spPr bwMode="auto">
          <a:xfrm flipH="1">
            <a:off x="10298753" y="4463401"/>
            <a:ext cx="45719" cy="45719"/>
          </a:xfrm>
          <a:prstGeom prst="ellipse">
            <a:avLst/>
          </a:prstGeom>
          <a:solidFill>
            <a:schemeClr val="accent3"/>
          </a:solidFill>
          <a:ln>
            <a:solidFill>
              <a:schemeClr val="accent3"/>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11" name="椭圆 110">
            <a:extLst>
              <a:ext uri="{FF2B5EF4-FFF2-40B4-BE49-F238E27FC236}">
                <a16:creationId xmlns:a16="http://schemas.microsoft.com/office/drawing/2014/main" id="{0CE6C4A1-9FEA-4668-ACD3-2140CB4777F3}"/>
              </a:ext>
            </a:extLst>
          </p:cNvPr>
          <p:cNvSpPr/>
          <p:nvPr/>
        </p:nvSpPr>
        <p:spPr bwMode="auto">
          <a:xfrm flipH="1">
            <a:off x="10298753" y="4751433"/>
            <a:ext cx="45719" cy="45719"/>
          </a:xfrm>
          <a:prstGeom prst="ellipse">
            <a:avLst/>
          </a:prstGeom>
          <a:solidFill>
            <a:schemeClr val="accent3"/>
          </a:solidFill>
          <a:ln>
            <a:solidFill>
              <a:schemeClr val="accent3"/>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12" name="椭圆 111">
            <a:extLst>
              <a:ext uri="{FF2B5EF4-FFF2-40B4-BE49-F238E27FC236}">
                <a16:creationId xmlns:a16="http://schemas.microsoft.com/office/drawing/2014/main" id="{E4659BC5-2960-47E9-9053-F45448281912}"/>
              </a:ext>
            </a:extLst>
          </p:cNvPr>
          <p:cNvSpPr/>
          <p:nvPr/>
        </p:nvSpPr>
        <p:spPr bwMode="auto">
          <a:xfrm flipH="1">
            <a:off x="10298753" y="4607417"/>
            <a:ext cx="45719" cy="45719"/>
          </a:xfrm>
          <a:prstGeom prst="ellipse">
            <a:avLst/>
          </a:prstGeom>
          <a:solidFill>
            <a:srgbClr val="FFFF00"/>
          </a:solidFill>
          <a:ln>
            <a:solidFill>
              <a:srgbClr val="FFFF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Tree>
    <p:extLst>
      <p:ext uri="{BB962C8B-B14F-4D97-AF65-F5344CB8AC3E}">
        <p14:creationId xmlns:p14="http://schemas.microsoft.com/office/powerpoint/2010/main" val="3954195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DE1708-E6F7-43F2-B5F8-66A4087F77D0}"/>
              </a:ext>
            </a:extLst>
          </p:cNvPr>
          <p:cNvSpPr>
            <a:spLocks noGrp="1"/>
          </p:cNvSpPr>
          <p:nvPr>
            <p:ph type="title"/>
          </p:nvPr>
        </p:nvSpPr>
        <p:spPr>
          <a:xfrm>
            <a:off x="321735" y="74535"/>
            <a:ext cx="11501967" cy="642937"/>
          </a:xfrm>
        </p:spPr>
        <p:txBody>
          <a:bodyPr/>
          <a:lstStyle/>
          <a:p>
            <a:r>
              <a:rPr lang="en-US" altLang="zh-CN" dirty="0"/>
              <a:t>Motivation </a:t>
            </a:r>
            <a:endParaRPr lang="zh-CN" altLang="en-US" dirty="0"/>
          </a:p>
        </p:txBody>
      </p:sp>
      <p:grpSp>
        <p:nvGrpSpPr>
          <p:cNvPr id="113" name="组合 112">
            <a:extLst>
              <a:ext uri="{FF2B5EF4-FFF2-40B4-BE49-F238E27FC236}">
                <a16:creationId xmlns:a16="http://schemas.microsoft.com/office/drawing/2014/main" id="{285CA678-538E-4821-B234-4EE7D7AA0A23}"/>
              </a:ext>
            </a:extLst>
          </p:cNvPr>
          <p:cNvGrpSpPr/>
          <p:nvPr/>
        </p:nvGrpSpPr>
        <p:grpSpPr>
          <a:xfrm>
            <a:off x="9075958" y="2915614"/>
            <a:ext cx="3041393" cy="1126266"/>
            <a:chOff x="4369585" y="2111799"/>
            <a:chExt cx="6333420" cy="2605216"/>
          </a:xfrm>
        </p:grpSpPr>
        <p:pic>
          <p:nvPicPr>
            <p:cNvPr id="123" name="图片 122">
              <a:extLst>
                <a:ext uri="{FF2B5EF4-FFF2-40B4-BE49-F238E27FC236}">
                  <a16:creationId xmlns:a16="http://schemas.microsoft.com/office/drawing/2014/main" id="{5038E0C6-24F0-4A4E-9131-7A25C1991408}"/>
                </a:ext>
              </a:extLst>
            </p:cNvPr>
            <p:cNvPicPr>
              <a:picLocks noChangeAspect="1"/>
            </p:cNvPicPr>
            <p:nvPr/>
          </p:nvPicPr>
          <p:blipFill rotWithShape="1">
            <a:blip r:embed="rId3"/>
            <a:srcRect r="22770"/>
            <a:stretch/>
          </p:blipFill>
          <p:spPr>
            <a:xfrm>
              <a:off x="4369585" y="2111799"/>
              <a:ext cx="4307087" cy="2345357"/>
            </a:xfrm>
            <a:prstGeom prst="rect">
              <a:avLst/>
            </a:prstGeom>
          </p:spPr>
        </p:pic>
        <p:grpSp>
          <p:nvGrpSpPr>
            <p:cNvPr id="128" name="组合 127">
              <a:extLst>
                <a:ext uri="{FF2B5EF4-FFF2-40B4-BE49-F238E27FC236}">
                  <a16:creationId xmlns:a16="http://schemas.microsoft.com/office/drawing/2014/main" id="{C8C6A4B8-5A31-42A8-BFFA-44E67D6FC2DC}"/>
                </a:ext>
              </a:extLst>
            </p:cNvPr>
            <p:cNvGrpSpPr/>
            <p:nvPr/>
          </p:nvGrpSpPr>
          <p:grpSpPr>
            <a:xfrm>
              <a:off x="8523267" y="2275794"/>
              <a:ext cx="2179738" cy="2441221"/>
              <a:chOff x="9124687" y="1461568"/>
              <a:chExt cx="2179738" cy="2441221"/>
            </a:xfrm>
          </p:grpSpPr>
          <p:sp>
            <p:nvSpPr>
              <p:cNvPr id="129" name="文本框 128">
                <a:extLst>
                  <a:ext uri="{FF2B5EF4-FFF2-40B4-BE49-F238E27FC236}">
                    <a16:creationId xmlns:a16="http://schemas.microsoft.com/office/drawing/2014/main" id="{C44AD5CE-AE28-46C1-B3E6-1D012B02E57E}"/>
                  </a:ext>
                </a:extLst>
              </p:cNvPr>
              <p:cNvSpPr txBox="1"/>
              <p:nvPr/>
            </p:nvSpPr>
            <p:spPr>
              <a:xfrm>
                <a:off x="9262485" y="3393506"/>
                <a:ext cx="982688" cy="498353"/>
              </a:xfrm>
              <a:prstGeom prst="rect">
                <a:avLst/>
              </a:prstGeom>
              <a:solidFill>
                <a:schemeClr val="bg1"/>
              </a:solidFill>
            </p:spPr>
            <p:txBody>
              <a:bodyPr wrap="square" rtlCol="0">
                <a:spAutoFit/>
              </a:bodyPr>
              <a:lstStyle/>
              <a:p>
                <a:r>
                  <a:rPr lang="en-US" altLang="zh-CN" sz="800" dirty="0">
                    <a:latin typeface="+mn-lt"/>
                    <a:ea typeface="+mn-ea"/>
                  </a:rPr>
                  <a:t>guitar</a:t>
                </a:r>
                <a:endParaRPr lang="zh-CN" altLang="en-US" sz="800" dirty="0">
                  <a:latin typeface="+mn-lt"/>
                  <a:ea typeface="+mn-ea"/>
                </a:endParaRPr>
              </a:p>
            </p:txBody>
          </p:sp>
          <p:sp>
            <p:nvSpPr>
              <p:cNvPr id="133" name="文本框 132">
                <a:extLst>
                  <a:ext uri="{FF2B5EF4-FFF2-40B4-BE49-F238E27FC236}">
                    <a16:creationId xmlns:a16="http://schemas.microsoft.com/office/drawing/2014/main" id="{1F6964E8-0416-4BA1-8CD5-6CED4575BC31}"/>
                  </a:ext>
                </a:extLst>
              </p:cNvPr>
              <p:cNvSpPr txBox="1"/>
              <p:nvPr/>
            </p:nvSpPr>
            <p:spPr>
              <a:xfrm>
                <a:off x="10048431" y="2626368"/>
                <a:ext cx="1255994" cy="498353"/>
              </a:xfrm>
              <a:prstGeom prst="rect">
                <a:avLst/>
              </a:prstGeom>
              <a:solidFill>
                <a:schemeClr val="bg1"/>
              </a:solidFill>
            </p:spPr>
            <p:txBody>
              <a:bodyPr wrap="square" rtlCol="0">
                <a:spAutoFit/>
              </a:bodyPr>
              <a:lstStyle/>
              <a:p>
                <a:r>
                  <a:rPr lang="en-US" altLang="zh-CN" sz="800" dirty="0">
                    <a:latin typeface="+mn-lt"/>
                    <a:ea typeface="+mn-ea"/>
                  </a:rPr>
                  <a:t>keyboard</a:t>
                </a:r>
                <a:endParaRPr lang="zh-CN" altLang="en-US" sz="800" dirty="0">
                  <a:latin typeface="+mn-lt"/>
                  <a:ea typeface="+mn-ea"/>
                </a:endParaRPr>
              </a:p>
            </p:txBody>
          </p:sp>
          <p:sp>
            <p:nvSpPr>
              <p:cNvPr id="135" name="文本框 134">
                <a:extLst>
                  <a:ext uri="{FF2B5EF4-FFF2-40B4-BE49-F238E27FC236}">
                    <a16:creationId xmlns:a16="http://schemas.microsoft.com/office/drawing/2014/main" id="{730B1BDF-05BC-4464-8E1F-7B82D6E040D1}"/>
                  </a:ext>
                </a:extLst>
              </p:cNvPr>
              <p:cNvSpPr txBox="1"/>
              <p:nvPr/>
            </p:nvSpPr>
            <p:spPr>
              <a:xfrm>
                <a:off x="9124687" y="2571260"/>
                <a:ext cx="982688" cy="498353"/>
              </a:xfrm>
              <a:prstGeom prst="rect">
                <a:avLst/>
              </a:prstGeom>
              <a:solidFill>
                <a:schemeClr val="bg1"/>
              </a:solidFill>
            </p:spPr>
            <p:txBody>
              <a:bodyPr wrap="square" rtlCol="0">
                <a:spAutoFit/>
              </a:bodyPr>
              <a:lstStyle/>
              <a:p>
                <a:r>
                  <a:rPr lang="en-US" altLang="zh-CN" sz="800" dirty="0">
                    <a:latin typeface="+mn-lt"/>
                    <a:ea typeface="+mn-ea"/>
                  </a:rPr>
                  <a:t>guitar</a:t>
                </a:r>
                <a:endParaRPr lang="zh-CN" altLang="en-US" sz="800" dirty="0">
                  <a:latin typeface="+mn-lt"/>
                  <a:ea typeface="+mn-ea"/>
                </a:endParaRPr>
              </a:p>
            </p:txBody>
          </p:sp>
          <p:pic>
            <p:nvPicPr>
              <p:cNvPr id="136" name="图片 135">
                <a:extLst>
                  <a:ext uri="{FF2B5EF4-FFF2-40B4-BE49-F238E27FC236}">
                    <a16:creationId xmlns:a16="http://schemas.microsoft.com/office/drawing/2014/main" id="{F8BF7D47-2F20-4994-AAA3-C75B1134129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72" b="100000" l="9924" r="89949"/>
                        </a14:imgEffect>
                      </a14:imgLayer>
                    </a14:imgProps>
                  </a:ext>
                </a:extLst>
              </a:blip>
              <a:stretch>
                <a:fillRect/>
              </a:stretch>
            </p:blipFill>
            <p:spPr>
              <a:xfrm>
                <a:off x="9294995" y="2128464"/>
                <a:ext cx="607803" cy="550577"/>
              </a:xfrm>
              <a:prstGeom prst="rect">
                <a:avLst/>
              </a:prstGeom>
            </p:spPr>
          </p:pic>
          <p:sp>
            <p:nvSpPr>
              <p:cNvPr id="137" name="文本框 136">
                <a:extLst>
                  <a:ext uri="{FF2B5EF4-FFF2-40B4-BE49-F238E27FC236}">
                    <a16:creationId xmlns:a16="http://schemas.microsoft.com/office/drawing/2014/main" id="{3D8AD601-E849-44CB-BFC3-53654CB9963B}"/>
                  </a:ext>
                </a:extLst>
              </p:cNvPr>
              <p:cNvSpPr txBox="1"/>
              <p:nvPr/>
            </p:nvSpPr>
            <p:spPr>
              <a:xfrm>
                <a:off x="9968150" y="1794698"/>
                <a:ext cx="1009493" cy="498353"/>
              </a:xfrm>
              <a:prstGeom prst="rect">
                <a:avLst/>
              </a:prstGeom>
              <a:solidFill>
                <a:schemeClr val="bg1"/>
              </a:solidFill>
            </p:spPr>
            <p:txBody>
              <a:bodyPr wrap="square" rtlCol="0">
                <a:spAutoFit/>
              </a:bodyPr>
              <a:lstStyle/>
              <a:p>
                <a:r>
                  <a:rPr lang="en-US" altLang="zh-CN" sz="800" dirty="0">
                    <a:latin typeface="+mn-lt"/>
                    <a:ea typeface="+mn-ea"/>
                  </a:rPr>
                  <a:t>bicycle</a:t>
                </a:r>
                <a:endParaRPr lang="zh-CN" altLang="en-US" sz="800" dirty="0">
                  <a:latin typeface="+mn-lt"/>
                  <a:ea typeface="+mn-ea"/>
                </a:endParaRPr>
              </a:p>
            </p:txBody>
          </p:sp>
          <p:sp>
            <p:nvSpPr>
              <p:cNvPr id="138" name="文本框 137">
                <a:extLst>
                  <a:ext uri="{FF2B5EF4-FFF2-40B4-BE49-F238E27FC236}">
                    <a16:creationId xmlns:a16="http://schemas.microsoft.com/office/drawing/2014/main" id="{A973F088-AD7B-41F4-B5BF-C323F0D94080}"/>
                  </a:ext>
                </a:extLst>
              </p:cNvPr>
              <p:cNvSpPr txBox="1"/>
              <p:nvPr/>
            </p:nvSpPr>
            <p:spPr>
              <a:xfrm>
                <a:off x="9218400" y="1794698"/>
                <a:ext cx="902142" cy="498353"/>
              </a:xfrm>
              <a:prstGeom prst="rect">
                <a:avLst/>
              </a:prstGeom>
              <a:solidFill>
                <a:schemeClr val="bg1"/>
              </a:solidFill>
            </p:spPr>
            <p:txBody>
              <a:bodyPr wrap="square" rtlCol="0">
                <a:spAutoFit/>
              </a:bodyPr>
              <a:lstStyle/>
              <a:p>
                <a:r>
                  <a:rPr lang="en-US" altLang="zh-CN" sz="800" dirty="0">
                    <a:latin typeface="+mn-lt"/>
                    <a:ea typeface="+mn-ea"/>
                  </a:rPr>
                  <a:t>chair</a:t>
                </a:r>
                <a:endParaRPr lang="zh-CN" altLang="en-US" sz="800" dirty="0">
                  <a:latin typeface="+mn-lt"/>
                  <a:ea typeface="+mn-ea"/>
                </a:endParaRPr>
              </a:p>
            </p:txBody>
          </p:sp>
          <p:pic>
            <p:nvPicPr>
              <p:cNvPr id="139" name="图片 138">
                <a:extLst>
                  <a:ext uri="{FF2B5EF4-FFF2-40B4-BE49-F238E27FC236}">
                    <a16:creationId xmlns:a16="http://schemas.microsoft.com/office/drawing/2014/main" id="{8592E2DF-AA12-4947-97A7-7A154CB4DAEF}"/>
                  </a:ext>
                </a:extLst>
              </p:cNvPr>
              <p:cNvPicPr>
                <a:picLocks noChangeAspect="1"/>
              </p:cNvPicPr>
              <p:nvPr/>
            </p:nvPicPr>
            <p:blipFill>
              <a:blip r:embed="rId6"/>
              <a:stretch>
                <a:fillRect/>
              </a:stretch>
            </p:blipFill>
            <p:spPr>
              <a:xfrm>
                <a:off x="10121392" y="1512439"/>
                <a:ext cx="598432" cy="448824"/>
              </a:xfrm>
              <a:prstGeom prst="rect">
                <a:avLst/>
              </a:prstGeom>
            </p:spPr>
          </p:pic>
          <p:pic>
            <p:nvPicPr>
              <p:cNvPr id="141" name="图片 140">
                <a:extLst>
                  <a:ext uri="{FF2B5EF4-FFF2-40B4-BE49-F238E27FC236}">
                    <a16:creationId xmlns:a16="http://schemas.microsoft.com/office/drawing/2014/main" id="{DCB441FB-CB52-4C7A-AC59-DFE8DF2DCC46}"/>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9536583" y="1461568"/>
                <a:ext cx="330549" cy="419137"/>
              </a:xfrm>
              <a:prstGeom prst="rect">
                <a:avLst/>
              </a:prstGeom>
            </p:spPr>
          </p:pic>
          <p:pic>
            <p:nvPicPr>
              <p:cNvPr id="142" name="图片 141">
                <a:extLst>
                  <a:ext uri="{FF2B5EF4-FFF2-40B4-BE49-F238E27FC236}">
                    <a16:creationId xmlns:a16="http://schemas.microsoft.com/office/drawing/2014/main" id="{3FCB63B8-CFC0-4758-BE1C-231C62D021F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884" b="89729" l="3487" r="95392"/>
                        </a14:imgEffect>
                      </a14:imgLayer>
                    </a14:imgProps>
                  </a:ext>
                </a:extLst>
              </a:blip>
              <a:stretch>
                <a:fillRect/>
              </a:stretch>
            </p:blipFill>
            <p:spPr>
              <a:xfrm rot="767259">
                <a:off x="10128391" y="2390053"/>
                <a:ext cx="680199" cy="437090"/>
              </a:xfrm>
              <a:prstGeom prst="rect">
                <a:avLst/>
              </a:prstGeom>
            </p:spPr>
          </p:pic>
          <p:pic>
            <p:nvPicPr>
              <p:cNvPr id="143" name="图片 142">
                <a:extLst>
                  <a:ext uri="{FF2B5EF4-FFF2-40B4-BE49-F238E27FC236}">
                    <a16:creationId xmlns:a16="http://schemas.microsoft.com/office/drawing/2014/main" id="{301E1CAB-54C6-416A-92E7-2A12B12542A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9326777" y="3069365"/>
                <a:ext cx="672968" cy="378655"/>
              </a:xfrm>
              <a:prstGeom prst="rect">
                <a:avLst/>
              </a:prstGeom>
            </p:spPr>
          </p:pic>
          <p:sp>
            <p:nvSpPr>
              <p:cNvPr id="144" name="文本框 143">
                <a:extLst>
                  <a:ext uri="{FF2B5EF4-FFF2-40B4-BE49-F238E27FC236}">
                    <a16:creationId xmlns:a16="http://schemas.microsoft.com/office/drawing/2014/main" id="{6EC96879-293C-496F-BA72-389C99DD8A32}"/>
                  </a:ext>
                </a:extLst>
              </p:cNvPr>
              <p:cNvSpPr txBox="1"/>
              <p:nvPr/>
            </p:nvSpPr>
            <p:spPr>
              <a:xfrm>
                <a:off x="10240727" y="3440033"/>
                <a:ext cx="1029772" cy="462756"/>
              </a:xfrm>
              <a:prstGeom prst="rect">
                <a:avLst/>
              </a:prstGeom>
              <a:solidFill>
                <a:schemeClr val="bg1"/>
              </a:solidFill>
            </p:spPr>
            <p:txBody>
              <a:bodyPr wrap="square" rtlCol="0">
                <a:spAutoFit/>
              </a:bodyPr>
              <a:lstStyle/>
              <a:p>
                <a:r>
                  <a:rPr lang="en-US" altLang="zh-CN" sz="700" dirty="0">
                    <a:latin typeface="+mn-lt"/>
                    <a:ea typeface="+mn-ea"/>
                  </a:rPr>
                  <a:t>horse</a:t>
                </a:r>
                <a:endParaRPr lang="zh-CN" altLang="en-US" sz="700" dirty="0">
                  <a:latin typeface="+mn-lt"/>
                  <a:ea typeface="+mn-ea"/>
                </a:endParaRPr>
              </a:p>
            </p:txBody>
          </p:sp>
          <p:pic>
            <p:nvPicPr>
              <p:cNvPr id="145" name="图片 144">
                <a:extLst>
                  <a:ext uri="{FF2B5EF4-FFF2-40B4-BE49-F238E27FC236}">
                    <a16:creationId xmlns:a16="http://schemas.microsoft.com/office/drawing/2014/main" id="{2D695655-B2EE-4BA5-97D2-96BB08DC0C24}"/>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2000" b="95250" l="23649" r="79595"/>
                        </a14:imgEffect>
                      </a14:imgLayer>
                    </a14:imgProps>
                  </a:ext>
                </a:extLst>
              </a:blip>
              <a:srcRect l="23968" t="3197" r="18998"/>
              <a:stretch/>
            </p:blipFill>
            <p:spPr>
              <a:xfrm>
                <a:off x="10272464" y="3009153"/>
                <a:ext cx="554849" cy="509051"/>
              </a:xfrm>
              <a:prstGeom prst="rect">
                <a:avLst/>
              </a:prstGeom>
            </p:spPr>
          </p:pic>
        </p:grpSp>
      </p:grpSp>
      <p:pic>
        <p:nvPicPr>
          <p:cNvPr id="146" name="图片 145">
            <a:extLst>
              <a:ext uri="{FF2B5EF4-FFF2-40B4-BE49-F238E27FC236}">
                <a16:creationId xmlns:a16="http://schemas.microsoft.com/office/drawing/2014/main" id="{18ED863C-9616-4CDB-BA68-3C85940B76D9}"/>
              </a:ext>
            </a:extLst>
          </p:cNvPr>
          <p:cNvPicPr>
            <a:picLocks noChangeAspect="1"/>
          </p:cNvPicPr>
          <p:nvPr/>
        </p:nvPicPr>
        <p:blipFill>
          <a:blip r:embed="rId15">
            <a:duotone>
              <a:srgbClr val="808080">
                <a:shade val="45000"/>
                <a:satMod val="135000"/>
              </a:srgbClr>
              <a:prstClr val="white"/>
            </a:duotone>
          </a:blip>
          <a:stretch>
            <a:fillRect/>
          </a:stretch>
        </p:blipFill>
        <p:spPr>
          <a:xfrm>
            <a:off x="7235184" y="2986770"/>
            <a:ext cx="917912" cy="917912"/>
          </a:xfrm>
          <a:prstGeom prst="rect">
            <a:avLst/>
          </a:prstGeom>
        </p:spPr>
      </p:pic>
      <p:sp>
        <p:nvSpPr>
          <p:cNvPr id="147" name="文本框 146">
            <a:extLst>
              <a:ext uri="{FF2B5EF4-FFF2-40B4-BE49-F238E27FC236}">
                <a16:creationId xmlns:a16="http://schemas.microsoft.com/office/drawing/2014/main" id="{37EFD7DE-C9A7-4D2F-A5FE-C2D1D3C6A7CC}"/>
              </a:ext>
            </a:extLst>
          </p:cNvPr>
          <p:cNvSpPr txBox="1"/>
          <p:nvPr/>
        </p:nvSpPr>
        <p:spPr>
          <a:xfrm>
            <a:off x="8080304" y="3030437"/>
            <a:ext cx="1469291" cy="307777"/>
          </a:xfrm>
          <a:prstGeom prst="rect">
            <a:avLst/>
          </a:prstGeom>
          <a:noFill/>
        </p:spPr>
        <p:txBody>
          <a:bodyPr wrap="square" rtlCol="0">
            <a:spAutoFit/>
          </a:bodyPr>
          <a:lstStyle/>
          <a:p>
            <a:r>
              <a:rPr lang="zh-CN" altLang="en-US" sz="1400" dirty="0">
                <a:latin typeface="+mn-lt"/>
                <a:ea typeface="+mn-ea"/>
              </a:rPr>
              <a:t>迁移</a:t>
            </a:r>
            <a:r>
              <a:rPr lang="en-US" altLang="zh-CN" sz="1400" dirty="0">
                <a:latin typeface="+mn-lt"/>
                <a:ea typeface="+mn-ea"/>
              </a:rPr>
              <a:t>Affordance</a:t>
            </a:r>
            <a:endParaRPr lang="zh-CN" altLang="en-US" sz="1400" dirty="0">
              <a:latin typeface="+mn-lt"/>
              <a:ea typeface="+mn-ea"/>
            </a:endParaRPr>
          </a:p>
        </p:txBody>
      </p:sp>
      <p:sp>
        <p:nvSpPr>
          <p:cNvPr id="148" name="文本框 147">
            <a:extLst>
              <a:ext uri="{FF2B5EF4-FFF2-40B4-BE49-F238E27FC236}">
                <a16:creationId xmlns:a16="http://schemas.microsoft.com/office/drawing/2014/main" id="{BAD3370C-C19B-4DE1-BF24-8E1BDD344DFA}"/>
              </a:ext>
            </a:extLst>
          </p:cNvPr>
          <p:cNvSpPr txBox="1"/>
          <p:nvPr/>
        </p:nvSpPr>
        <p:spPr>
          <a:xfrm>
            <a:off x="6399938" y="3044055"/>
            <a:ext cx="1061276" cy="307777"/>
          </a:xfrm>
          <a:prstGeom prst="rect">
            <a:avLst/>
          </a:prstGeom>
          <a:solidFill>
            <a:schemeClr val="bg1"/>
          </a:solidFill>
        </p:spPr>
        <p:txBody>
          <a:bodyPr wrap="square" rtlCol="0">
            <a:spAutoFit/>
          </a:bodyPr>
          <a:lstStyle/>
          <a:p>
            <a:r>
              <a:rPr lang="en-US" altLang="zh-CN" sz="1400" dirty="0">
                <a:latin typeface="+mn-lt"/>
                <a:ea typeface="+mn-ea"/>
              </a:rPr>
              <a:t>Part</a:t>
            </a:r>
            <a:r>
              <a:rPr lang="zh-CN" altLang="en-US" sz="1400" dirty="0">
                <a:latin typeface="+mn-lt"/>
                <a:ea typeface="+mn-ea"/>
              </a:rPr>
              <a:t>存在性</a:t>
            </a:r>
          </a:p>
        </p:txBody>
      </p:sp>
      <p:pic>
        <p:nvPicPr>
          <p:cNvPr id="149" name="图片 148">
            <a:extLst>
              <a:ext uri="{FF2B5EF4-FFF2-40B4-BE49-F238E27FC236}">
                <a16:creationId xmlns:a16="http://schemas.microsoft.com/office/drawing/2014/main" id="{8702DB94-476D-499C-9B6D-E55FC74B8259}"/>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5868410" y="3070335"/>
            <a:ext cx="557979" cy="707517"/>
          </a:xfrm>
          <a:prstGeom prst="rect">
            <a:avLst/>
          </a:prstGeom>
        </p:spPr>
      </p:pic>
      <p:sp>
        <p:nvSpPr>
          <p:cNvPr id="151" name="箭头: 右 150">
            <a:extLst>
              <a:ext uri="{FF2B5EF4-FFF2-40B4-BE49-F238E27FC236}">
                <a16:creationId xmlns:a16="http://schemas.microsoft.com/office/drawing/2014/main" id="{BB094BD8-F037-45C1-88A3-BBE7E6772BB8}"/>
              </a:ext>
            </a:extLst>
          </p:cNvPr>
          <p:cNvSpPr/>
          <p:nvPr/>
        </p:nvSpPr>
        <p:spPr bwMode="auto">
          <a:xfrm>
            <a:off x="8065944" y="3365950"/>
            <a:ext cx="932743" cy="134519"/>
          </a:xfrm>
          <a:prstGeom prst="rightArrow">
            <a:avLst/>
          </a:prstGeom>
          <a:solidFill>
            <a:srgbClr val="0000F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cxnSp>
        <p:nvCxnSpPr>
          <p:cNvPr id="152" name="直接箭头连接符 151">
            <a:extLst>
              <a:ext uri="{FF2B5EF4-FFF2-40B4-BE49-F238E27FC236}">
                <a16:creationId xmlns:a16="http://schemas.microsoft.com/office/drawing/2014/main" id="{E2EC3519-A0CD-486E-BF16-F85E9013A06D}"/>
              </a:ext>
            </a:extLst>
          </p:cNvPr>
          <p:cNvCxnSpPr>
            <a:cxnSpLocks/>
          </p:cNvCxnSpPr>
          <p:nvPr/>
        </p:nvCxnSpPr>
        <p:spPr bwMode="auto">
          <a:xfrm>
            <a:off x="9530009" y="2988501"/>
            <a:ext cx="14434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3" name="直接箭头连接符 152">
            <a:extLst>
              <a:ext uri="{FF2B5EF4-FFF2-40B4-BE49-F238E27FC236}">
                <a16:creationId xmlns:a16="http://schemas.microsoft.com/office/drawing/2014/main" id="{8242AC4B-0830-4EAD-8ED8-1A0774244B2D}"/>
              </a:ext>
            </a:extLst>
          </p:cNvPr>
          <p:cNvCxnSpPr>
            <a:cxnSpLocks/>
          </p:cNvCxnSpPr>
          <p:nvPr/>
        </p:nvCxnSpPr>
        <p:spPr bwMode="auto">
          <a:xfrm flipH="1">
            <a:off x="9523014" y="2979127"/>
            <a:ext cx="18464" cy="8300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54" name="组合 153">
            <a:extLst>
              <a:ext uri="{FF2B5EF4-FFF2-40B4-BE49-F238E27FC236}">
                <a16:creationId xmlns:a16="http://schemas.microsoft.com/office/drawing/2014/main" id="{9305D907-FB96-4F64-9771-82B15E4C1635}"/>
              </a:ext>
            </a:extLst>
          </p:cNvPr>
          <p:cNvGrpSpPr/>
          <p:nvPr/>
        </p:nvGrpSpPr>
        <p:grpSpPr>
          <a:xfrm>
            <a:off x="67359" y="2950264"/>
            <a:ext cx="1168565" cy="1739328"/>
            <a:chOff x="97337" y="2301501"/>
            <a:chExt cx="1291489" cy="2081630"/>
          </a:xfrm>
        </p:grpSpPr>
        <p:pic>
          <p:nvPicPr>
            <p:cNvPr id="155" name="图片 154">
              <a:extLst>
                <a:ext uri="{FF2B5EF4-FFF2-40B4-BE49-F238E27FC236}">
                  <a16:creationId xmlns:a16="http://schemas.microsoft.com/office/drawing/2014/main" id="{94CCE120-1730-4EDF-B039-80F8DD94EE8D}"/>
                </a:ext>
              </a:extLst>
            </p:cNvPr>
            <p:cNvPicPr>
              <a:picLocks noChangeAspect="1"/>
            </p:cNvPicPr>
            <p:nvPr/>
          </p:nvPicPr>
          <p:blipFill rotWithShape="1">
            <a:blip r:embed="rId16"/>
            <a:srcRect l="9559" r="6573" b="1509"/>
            <a:stretch/>
          </p:blipFill>
          <p:spPr>
            <a:xfrm>
              <a:off x="97337" y="2301501"/>
              <a:ext cx="787071" cy="1239999"/>
            </a:xfrm>
            <a:prstGeom prst="rect">
              <a:avLst/>
            </a:prstGeom>
          </p:spPr>
        </p:pic>
        <p:pic>
          <p:nvPicPr>
            <p:cNvPr id="156" name="图片 155">
              <a:extLst>
                <a:ext uri="{FF2B5EF4-FFF2-40B4-BE49-F238E27FC236}">
                  <a16:creationId xmlns:a16="http://schemas.microsoft.com/office/drawing/2014/main" id="{7BDABC37-ADEB-4039-84A3-A6A7F74D5D73}"/>
                </a:ext>
              </a:extLst>
            </p:cNvPr>
            <p:cNvPicPr>
              <a:picLocks noChangeAspect="1"/>
            </p:cNvPicPr>
            <p:nvPr/>
          </p:nvPicPr>
          <p:blipFill>
            <a:blip r:embed="rId17"/>
            <a:stretch>
              <a:fillRect/>
            </a:stretch>
          </p:blipFill>
          <p:spPr>
            <a:xfrm>
              <a:off x="206431" y="2427188"/>
              <a:ext cx="884242" cy="1317524"/>
            </a:xfrm>
            <a:prstGeom prst="rect">
              <a:avLst/>
            </a:prstGeom>
          </p:spPr>
        </p:pic>
        <p:pic>
          <p:nvPicPr>
            <p:cNvPr id="157" name="图片 156">
              <a:extLst>
                <a:ext uri="{FF2B5EF4-FFF2-40B4-BE49-F238E27FC236}">
                  <a16:creationId xmlns:a16="http://schemas.microsoft.com/office/drawing/2014/main" id="{9EE3B93D-46B8-4B82-9F27-E87E5BE9E4B2}"/>
                </a:ext>
              </a:extLst>
            </p:cNvPr>
            <p:cNvPicPr>
              <a:picLocks noChangeAspect="1"/>
            </p:cNvPicPr>
            <p:nvPr/>
          </p:nvPicPr>
          <p:blipFill rotWithShape="1">
            <a:blip r:embed="rId18"/>
            <a:srcRect t="7292"/>
            <a:stretch/>
          </p:blipFill>
          <p:spPr>
            <a:xfrm>
              <a:off x="314174" y="2507579"/>
              <a:ext cx="907030" cy="1312073"/>
            </a:xfrm>
            <a:prstGeom prst="rect">
              <a:avLst/>
            </a:prstGeom>
          </p:spPr>
        </p:pic>
        <p:sp>
          <p:nvSpPr>
            <p:cNvPr id="158" name="文本框 157">
              <a:extLst>
                <a:ext uri="{FF2B5EF4-FFF2-40B4-BE49-F238E27FC236}">
                  <a16:creationId xmlns:a16="http://schemas.microsoft.com/office/drawing/2014/main" id="{E3132E67-8A7D-4E66-9607-6D6E44F609BA}"/>
                </a:ext>
              </a:extLst>
            </p:cNvPr>
            <p:cNvSpPr txBox="1"/>
            <p:nvPr/>
          </p:nvSpPr>
          <p:spPr>
            <a:xfrm>
              <a:off x="206431" y="3941114"/>
              <a:ext cx="1023488" cy="442017"/>
            </a:xfrm>
            <a:prstGeom prst="rect">
              <a:avLst/>
            </a:prstGeom>
            <a:solidFill>
              <a:schemeClr val="bg1"/>
            </a:solidFill>
          </p:spPr>
          <p:txBody>
            <a:bodyPr wrap="square" rtlCol="0">
              <a:spAutoFit/>
            </a:bodyPr>
            <a:lstStyle/>
            <a:p>
              <a:r>
                <a:rPr lang="en-US" altLang="zh-CN" dirty="0">
                  <a:latin typeface="+mn-lt"/>
                  <a:ea typeface="+mn-ea"/>
                </a:rPr>
                <a:t>Image(s)</a:t>
              </a:r>
              <a:endParaRPr lang="zh-CN" altLang="en-US" dirty="0">
                <a:latin typeface="+mn-lt"/>
                <a:ea typeface="+mn-ea"/>
              </a:endParaRPr>
            </a:p>
          </p:txBody>
        </p:sp>
        <p:pic>
          <p:nvPicPr>
            <p:cNvPr id="159" name="图片 158" descr="2">
              <a:extLst>
                <a:ext uri="{FF2B5EF4-FFF2-40B4-BE49-F238E27FC236}">
                  <a16:creationId xmlns:a16="http://schemas.microsoft.com/office/drawing/2014/main" id="{FB1D433E-959B-49B9-B1D9-71C255FA4E30}"/>
                </a:ext>
              </a:extLst>
            </p:cNvPr>
            <p:cNvPicPr>
              <a:picLocks noChangeAspect="1"/>
            </p:cNvPicPr>
            <p:nvPr/>
          </p:nvPicPr>
          <p:blipFill>
            <a:blip r:embed="rId19"/>
            <a:stretch>
              <a:fillRect/>
            </a:stretch>
          </p:blipFill>
          <p:spPr>
            <a:xfrm>
              <a:off x="418287" y="2583985"/>
              <a:ext cx="970539" cy="1458151"/>
            </a:xfrm>
            <a:prstGeom prst="rect">
              <a:avLst/>
            </a:prstGeom>
          </p:spPr>
        </p:pic>
        <p:sp>
          <p:nvSpPr>
            <p:cNvPr id="160" name="矩形 159">
              <a:extLst>
                <a:ext uri="{FF2B5EF4-FFF2-40B4-BE49-F238E27FC236}">
                  <a16:creationId xmlns:a16="http://schemas.microsoft.com/office/drawing/2014/main" id="{3AD3E989-7413-49FF-9D4A-15F60B617F36}"/>
                </a:ext>
              </a:extLst>
            </p:cNvPr>
            <p:cNvSpPr/>
            <p:nvPr/>
          </p:nvSpPr>
          <p:spPr bwMode="auto">
            <a:xfrm>
              <a:off x="927653" y="2814348"/>
              <a:ext cx="441008" cy="1095085"/>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161" name="矩形 160">
              <a:extLst>
                <a:ext uri="{FF2B5EF4-FFF2-40B4-BE49-F238E27FC236}">
                  <a16:creationId xmlns:a16="http://schemas.microsoft.com/office/drawing/2014/main" id="{91CC7D24-164D-4800-8792-AB033C81E24A}"/>
                </a:ext>
              </a:extLst>
            </p:cNvPr>
            <p:cNvSpPr/>
            <p:nvPr/>
          </p:nvSpPr>
          <p:spPr bwMode="auto">
            <a:xfrm>
              <a:off x="580458" y="3135931"/>
              <a:ext cx="470260" cy="773501"/>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pic>
        <p:nvPicPr>
          <p:cNvPr id="162" name="图片 161">
            <a:extLst>
              <a:ext uri="{FF2B5EF4-FFF2-40B4-BE49-F238E27FC236}">
                <a16:creationId xmlns:a16="http://schemas.microsoft.com/office/drawing/2014/main" id="{7A4A3FAB-92BF-4F4B-87FC-176667C3BC59}"/>
              </a:ext>
            </a:extLst>
          </p:cNvPr>
          <p:cNvPicPr>
            <a:picLocks noChangeAspect="1"/>
          </p:cNvPicPr>
          <p:nvPr/>
        </p:nvPicPr>
        <p:blipFill>
          <a:blip r:embed="rId20">
            <a:duotone>
              <a:schemeClr val="bg2">
                <a:shade val="45000"/>
                <a:satMod val="135000"/>
              </a:schemeClr>
              <a:prstClr val="white"/>
            </a:duotone>
            <a:extLst>
              <a:ext uri="{BEBA8EAE-BF5A-486C-A8C5-ECC9F3942E4B}">
                <a14:imgProps xmlns:a14="http://schemas.microsoft.com/office/drawing/2010/main">
                  <a14:imgLayer r:embed="rId21">
                    <a14:imgEffect>
                      <a14:backgroundRemoval t="167" b="100000" l="667" r="95444"/>
                    </a14:imgEffect>
                  </a14:imgLayer>
                </a14:imgProps>
              </a:ext>
            </a:extLst>
          </a:blip>
          <a:stretch>
            <a:fillRect/>
          </a:stretch>
        </p:blipFill>
        <p:spPr>
          <a:xfrm>
            <a:off x="5529177" y="2242747"/>
            <a:ext cx="1061276" cy="707517"/>
          </a:xfrm>
          <a:prstGeom prst="rect">
            <a:avLst/>
          </a:prstGeom>
        </p:spPr>
      </p:pic>
      <p:pic>
        <p:nvPicPr>
          <p:cNvPr id="163" name="图片 162">
            <a:extLst>
              <a:ext uri="{FF2B5EF4-FFF2-40B4-BE49-F238E27FC236}">
                <a16:creationId xmlns:a16="http://schemas.microsoft.com/office/drawing/2014/main" id="{E0466E4B-14AB-471D-A6B3-497A3E27E6ED}"/>
              </a:ext>
            </a:extLst>
          </p:cNvPr>
          <p:cNvPicPr>
            <a:picLocks noChangeAspect="1"/>
          </p:cNvPicPr>
          <p:nvPr/>
        </p:nvPicPr>
        <p:blipFill>
          <a:blip r:embed="rId22">
            <a:duotone>
              <a:schemeClr val="bg2">
                <a:shade val="45000"/>
                <a:satMod val="135000"/>
              </a:schemeClr>
              <a:prstClr val="white"/>
            </a:duotone>
            <a:extLst>
              <a:ext uri="{BEBA8EAE-BF5A-486C-A8C5-ECC9F3942E4B}">
                <a14:imgProps xmlns:a14="http://schemas.microsoft.com/office/drawing/2010/main">
                  <a14:imgLayer r:embed="rId23">
                    <a14:imgEffect>
                      <a14:backgroundRemoval t="2500" b="99750" l="8375" r="90000"/>
                    </a14:imgEffect>
                  </a14:imgLayer>
                </a14:imgProps>
              </a:ext>
            </a:extLst>
          </a:blip>
          <a:stretch>
            <a:fillRect/>
          </a:stretch>
        </p:blipFill>
        <p:spPr>
          <a:xfrm>
            <a:off x="5798250" y="3840964"/>
            <a:ext cx="772365" cy="772365"/>
          </a:xfrm>
          <a:prstGeom prst="rect">
            <a:avLst/>
          </a:prstGeom>
        </p:spPr>
      </p:pic>
      <p:grpSp>
        <p:nvGrpSpPr>
          <p:cNvPr id="179" name="组合 178">
            <a:extLst>
              <a:ext uri="{FF2B5EF4-FFF2-40B4-BE49-F238E27FC236}">
                <a16:creationId xmlns:a16="http://schemas.microsoft.com/office/drawing/2014/main" id="{A910E396-F255-4EA5-B5CE-D02244584C63}"/>
              </a:ext>
            </a:extLst>
          </p:cNvPr>
          <p:cNvGrpSpPr/>
          <p:nvPr/>
        </p:nvGrpSpPr>
        <p:grpSpPr>
          <a:xfrm>
            <a:off x="3694534" y="2646788"/>
            <a:ext cx="1695251" cy="2023008"/>
            <a:chOff x="3808341" y="2547395"/>
            <a:chExt cx="936449" cy="1056050"/>
          </a:xfrm>
        </p:grpSpPr>
        <p:sp>
          <p:nvSpPr>
            <p:cNvPr id="180" name="矩形 179">
              <a:extLst>
                <a:ext uri="{FF2B5EF4-FFF2-40B4-BE49-F238E27FC236}">
                  <a16:creationId xmlns:a16="http://schemas.microsoft.com/office/drawing/2014/main" id="{7AA57E12-6779-4D36-92CF-F07A6CBCFF3D}"/>
                </a:ext>
              </a:extLst>
            </p:cNvPr>
            <p:cNvSpPr/>
            <p:nvPr/>
          </p:nvSpPr>
          <p:spPr>
            <a:xfrm>
              <a:off x="3942680" y="3330314"/>
              <a:ext cx="802110" cy="273131"/>
            </a:xfrm>
            <a:prstGeom prst="rect">
              <a:avLst/>
            </a:prstGeom>
          </p:spPr>
          <p:txBody>
            <a:bodyPr wrap="square">
              <a:spAutoFit/>
            </a:bodyPr>
            <a:lstStyle/>
            <a:p>
              <a:pPr algn="ctr"/>
              <a:r>
                <a:rPr lang="zh-CN" altLang="en-US" sz="1400" dirty="0"/>
                <a:t>全部</a:t>
              </a:r>
              <a:endParaRPr lang="en-US" altLang="zh-CN" sz="1400" dirty="0"/>
            </a:p>
            <a:p>
              <a:pPr algn="ctr"/>
              <a:r>
                <a:rPr lang="en-US" altLang="zh-CN" sz="1400" dirty="0"/>
                <a:t>3D</a:t>
              </a:r>
              <a:r>
                <a:rPr lang="zh-CN" altLang="en-US" sz="1400" dirty="0"/>
                <a:t>场景</a:t>
              </a:r>
              <a:r>
                <a:rPr lang="en-US" altLang="zh-CN" sz="1400" dirty="0"/>
                <a:t>(s)</a:t>
              </a:r>
              <a:endParaRPr lang="zh-CN" altLang="en-US" sz="1400" dirty="0"/>
            </a:p>
          </p:txBody>
        </p:sp>
        <p:grpSp>
          <p:nvGrpSpPr>
            <p:cNvPr id="181" name="组合 180">
              <a:extLst>
                <a:ext uri="{FF2B5EF4-FFF2-40B4-BE49-F238E27FC236}">
                  <a16:creationId xmlns:a16="http://schemas.microsoft.com/office/drawing/2014/main" id="{CEAA2050-0F8F-40BB-902B-88004FE31B45}"/>
                </a:ext>
              </a:extLst>
            </p:cNvPr>
            <p:cNvGrpSpPr/>
            <p:nvPr/>
          </p:nvGrpSpPr>
          <p:grpSpPr>
            <a:xfrm>
              <a:off x="4102173" y="2547395"/>
              <a:ext cx="515078" cy="675556"/>
              <a:chOff x="8748662" y="3373580"/>
              <a:chExt cx="2055830" cy="2803003"/>
            </a:xfrm>
          </p:grpSpPr>
          <p:pic>
            <p:nvPicPr>
              <p:cNvPr id="197" name="图片 196">
                <a:extLst>
                  <a:ext uri="{FF2B5EF4-FFF2-40B4-BE49-F238E27FC236}">
                    <a16:creationId xmlns:a16="http://schemas.microsoft.com/office/drawing/2014/main" id="{7357EB8B-A1BC-43FB-B3AE-182110982841}"/>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98" name="Picture 3">
                <a:extLst>
                  <a:ext uri="{FF2B5EF4-FFF2-40B4-BE49-F238E27FC236}">
                    <a16:creationId xmlns:a16="http://schemas.microsoft.com/office/drawing/2014/main" id="{80F0B970-CD2F-4863-9B68-E880CF96E512}"/>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2" name="组合 181">
              <a:extLst>
                <a:ext uri="{FF2B5EF4-FFF2-40B4-BE49-F238E27FC236}">
                  <a16:creationId xmlns:a16="http://schemas.microsoft.com/office/drawing/2014/main" id="{01EB1E18-2EA0-4BC0-B789-FEF6A8EFA5C9}"/>
                </a:ext>
              </a:extLst>
            </p:cNvPr>
            <p:cNvGrpSpPr/>
            <p:nvPr/>
          </p:nvGrpSpPr>
          <p:grpSpPr>
            <a:xfrm>
              <a:off x="4046231" y="2575916"/>
              <a:ext cx="515078" cy="675556"/>
              <a:chOff x="8748662" y="3373580"/>
              <a:chExt cx="2055830" cy="2803003"/>
            </a:xfrm>
          </p:grpSpPr>
          <p:pic>
            <p:nvPicPr>
              <p:cNvPr id="195" name="图片 194">
                <a:extLst>
                  <a:ext uri="{FF2B5EF4-FFF2-40B4-BE49-F238E27FC236}">
                    <a16:creationId xmlns:a16="http://schemas.microsoft.com/office/drawing/2014/main" id="{13D0DEAC-0263-43DB-B4A2-D8B427D6B7DD}"/>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96" name="Picture 3">
                <a:extLst>
                  <a:ext uri="{FF2B5EF4-FFF2-40B4-BE49-F238E27FC236}">
                    <a16:creationId xmlns:a16="http://schemas.microsoft.com/office/drawing/2014/main" id="{402C1748-ABD7-418C-A80E-4107D94933F6}"/>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3" name="组合 182">
              <a:extLst>
                <a:ext uri="{FF2B5EF4-FFF2-40B4-BE49-F238E27FC236}">
                  <a16:creationId xmlns:a16="http://schemas.microsoft.com/office/drawing/2014/main" id="{65058644-FB72-424E-A006-E9FA95D4F348}"/>
                </a:ext>
              </a:extLst>
            </p:cNvPr>
            <p:cNvGrpSpPr/>
            <p:nvPr/>
          </p:nvGrpSpPr>
          <p:grpSpPr>
            <a:xfrm>
              <a:off x="4014866" y="2606421"/>
              <a:ext cx="515078" cy="675556"/>
              <a:chOff x="8748662" y="3373580"/>
              <a:chExt cx="2055830" cy="2803003"/>
            </a:xfrm>
          </p:grpSpPr>
          <p:pic>
            <p:nvPicPr>
              <p:cNvPr id="193" name="图片 192">
                <a:extLst>
                  <a:ext uri="{FF2B5EF4-FFF2-40B4-BE49-F238E27FC236}">
                    <a16:creationId xmlns:a16="http://schemas.microsoft.com/office/drawing/2014/main" id="{B47C2F7D-5A7D-40E6-AE1A-67615AF18840}"/>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94" name="Picture 3">
                <a:extLst>
                  <a:ext uri="{FF2B5EF4-FFF2-40B4-BE49-F238E27FC236}">
                    <a16:creationId xmlns:a16="http://schemas.microsoft.com/office/drawing/2014/main" id="{399C7194-DCB4-47B0-B3FE-E9CCAFFFFBBF}"/>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4" name="组合 183">
              <a:extLst>
                <a:ext uri="{FF2B5EF4-FFF2-40B4-BE49-F238E27FC236}">
                  <a16:creationId xmlns:a16="http://schemas.microsoft.com/office/drawing/2014/main" id="{76A7AD9C-7600-4998-9CCF-DCD95AE93A63}"/>
                </a:ext>
              </a:extLst>
            </p:cNvPr>
            <p:cNvGrpSpPr/>
            <p:nvPr/>
          </p:nvGrpSpPr>
          <p:grpSpPr>
            <a:xfrm>
              <a:off x="3949814" y="2638497"/>
              <a:ext cx="515078" cy="675556"/>
              <a:chOff x="8893311" y="3350711"/>
              <a:chExt cx="2055830" cy="2803003"/>
            </a:xfrm>
          </p:grpSpPr>
          <p:pic>
            <p:nvPicPr>
              <p:cNvPr id="191" name="图片 190">
                <a:extLst>
                  <a:ext uri="{FF2B5EF4-FFF2-40B4-BE49-F238E27FC236}">
                    <a16:creationId xmlns:a16="http://schemas.microsoft.com/office/drawing/2014/main" id="{BF664AE6-9E50-4C9C-B69E-D8122AFD25AD}"/>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893311" y="3350711"/>
                <a:ext cx="2055830" cy="2803003"/>
              </a:xfrm>
              <a:prstGeom prst="rect">
                <a:avLst/>
              </a:prstGeom>
            </p:spPr>
          </p:pic>
          <p:pic>
            <p:nvPicPr>
              <p:cNvPr id="192" name="Picture 3">
                <a:extLst>
                  <a:ext uri="{FF2B5EF4-FFF2-40B4-BE49-F238E27FC236}">
                    <a16:creationId xmlns:a16="http://schemas.microsoft.com/office/drawing/2014/main" id="{D8D77570-435E-4E6F-9758-1309AC9AFF27}"/>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5" name="组合 184">
              <a:extLst>
                <a:ext uri="{FF2B5EF4-FFF2-40B4-BE49-F238E27FC236}">
                  <a16:creationId xmlns:a16="http://schemas.microsoft.com/office/drawing/2014/main" id="{D6A2279D-C9F2-42FC-A8C7-BA09E063E262}"/>
                </a:ext>
              </a:extLst>
            </p:cNvPr>
            <p:cNvGrpSpPr/>
            <p:nvPr/>
          </p:nvGrpSpPr>
          <p:grpSpPr>
            <a:xfrm>
              <a:off x="3868495" y="2667342"/>
              <a:ext cx="515078" cy="675556"/>
              <a:chOff x="8748662" y="3373580"/>
              <a:chExt cx="2055830" cy="2803003"/>
            </a:xfrm>
          </p:grpSpPr>
          <p:pic>
            <p:nvPicPr>
              <p:cNvPr id="189" name="图片 188">
                <a:extLst>
                  <a:ext uri="{FF2B5EF4-FFF2-40B4-BE49-F238E27FC236}">
                    <a16:creationId xmlns:a16="http://schemas.microsoft.com/office/drawing/2014/main" id="{7DDCA548-179C-4378-8601-A7C0F8BA4C9D}"/>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90" name="Picture 3">
                <a:extLst>
                  <a:ext uri="{FF2B5EF4-FFF2-40B4-BE49-F238E27FC236}">
                    <a16:creationId xmlns:a16="http://schemas.microsoft.com/office/drawing/2014/main" id="{294C5665-D206-4BAB-8C7C-ECAC4A3CFD24}"/>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6" name="组合 185">
              <a:extLst>
                <a:ext uri="{FF2B5EF4-FFF2-40B4-BE49-F238E27FC236}">
                  <a16:creationId xmlns:a16="http://schemas.microsoft.com/office/drawing/2014/main" id="{F738198F-B4F7-4552-9704-7A3CC0EE2527}"/>
                </a:ext>
              </a:extLst>
            </p:cNvPr>
            <p:cNvGrpSpPr/>
            <p:nvPr/>
          </p:nvGrpSpPr>
          <p:grpSpPr>
            <a:xfrm>
              <a:off x="3808341" y="2715150"/>
              <a:ext cx="515078" cy="675556"/>
              <a:chOff x="8748662" y="3373580"/>
              <a:chExt cx="2055830" cy="2803003"/>
            </a:xfrm>
          </p:grpSpPr>
          <p:pic>
            <p:nvPicPr>
              <p:cNvPr id="187" name="图片 186">
                <a:extLst>
                  <a:ext uri="{FF2B5EF4-FFF2-40B4-BE49-F238E27FC236}">
                    <a16:creationId xmlns:a16="http://schemas.microsoft.com/office/drawing/2014/main" id="{4D8DA0F3-9598-43A8-AD50-45EAB4C38AEB}"/>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88" name="Picture 3">
                <a:extLst>
                  <a:ext uri="{FF2B5EF4-FFF2-40B4-BE49-F238E27FC236}">
                    <a16:creationId xmlns:a16="http://schemas.microsoft.com/office/drawing/2014/main" id="{5EBCC946-3E25-4DD8-8D37-BE28888D3271}"/>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99" name="图片 198">
            <a:extLst>
              <a:ext uri="{FF2B5EF4-FFF2-40B4-BE49-F238E27FC236}">
                <a16:creationId xmlns:a16="http://schemas.microsoft.com/office/drawing/2014/main" id="{3E14A406-D3BC-474E-ACAC-4694B0DCA388}"/>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1839355" y="4062786"/>
            <a:ext cx="588190" cy="675544"/>
          </a:xfrm>
          <a:prstGeom prst="rect">
            <a:avLst/>
          </a:prstGeom>
        </p:spPr>
      </p:pic>
      <p:cxnSp>
        <p:nvCxnSpPr>
          <p:cNvPr id="200" name="连接符: 肘形 199">
            <a:extLst>
              <a:ext uri="{FF2B5EF4-FFF2-40B4-BE49-F238E27FC236}">
                <a16:creationId xmlns:a16="http://schemas.microsoft.com/office/drawing/2014/main" id="{BE3BD7BE-1EB5-470B-B118-975621212CE0}"/>
              </a:ext>
            </a:extLst>
          </p:cNvPr>
          <p:cNvCxnSpPr>
            <a:cxnSpLocks/>
          </p:cNvCxnSpPr>
          <p:nvPr/>
        </p:nvCxnSpPr>
        <p:spPr bwMode="auto">
          <a:xfrm rot="16200000" flipH="1">
            <a:off x="1153258" y="3768355"/>
            <a:ext cx="1007365" cy="242530"/>
          </a:xfrm>
          <a:prstGeom prst="bentConnector3">
            <a:avLst>
              <a:gd name="adj1" fmla="val 100236"/>
            </a:avLst>
          </a:prstGeom>
          <a:solidFill>
            <a:schemeClr val="accent1"/>
          </a:solidFill>
          <a:ln w="9525" cap="flat" cmpd="sng" algn="ctr">
            <a:solidFill>
              <a:schemeClr val="tx1"/>
            </a:solidFill>
            <a:prstDash val="solid"/>
            <a:round/>
            <a:headEnd type="none" w="med" len="med"/>
            <a:tailEnd type="triangle"/>
          </a:ln>
          <a:effectLst/>
        </p:spPr>
      </p:cxnSp>
      <p:sp>
        <p:nvSpPr>
          <p:cNvPr id="201" name="右大括号 200">
            <a:extLst>
              <a:ext uri="{FF2B5EF4-FFF2-40B4-BE49-F238E27FC236}">
                <a16:creationId xmlns:a16="http://schemas.microsoft.com/office/drawing/2014/main" id="{2A0DE3FC-6396-40F7-B25C-F3DD830D02EA}"/>
              </a:ext>
            </a:extLst>
          </p:cNvPr>
          <p:cNvSpPr/>
          <p:nvPr/>
        </p:nvSpPr>
        <p:spPr bwMode="auto">
          <a:xfrm>
            <a:off x="2472252" y="2960897"/>
            <a:ext cx="215152" cy="150182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cxnSp>
        <p:nvCxnSpPr>
          <p:cNvPr id="202" name="连接符: 肘形 201">
            <a:extLst>
              <a:ext uri="{FF2B5EF4-FFF2-40B4-BE49-F238E27FC236}">
                <a16:creationId xmlns:a16="http://schemas.microsoft.com/office/drawing/2014/main" id="{27A100BB-409C-4248-AC6B-0CC618873680}"/>
              </a:ext>
            </a:extLst>
          </p:cNvPr>
          <p:cNvCxnSpPr>
            <a:cxnSpLocks/>
          </p:cNvCxnSpPr>
          <p:nvPr/>
        </p:nvCxnSpPr>
        <p:spPr bwMode="auto">
          <a:xfrm rot="5400000" flipH="1" flipV="1">
            <a:off x="1529490" y="3029804"/>
            <a:ext cx="357852" cy="344125"/>
          </a:xfrm>
          <a:prstGeom prst="bentConnector3">
            <a:avLst>
              <a:gd name="adj1" fmla="val 99795"/>
            </a:avLst>
          </a:prstGeom>
          <a:solidFill>
            <a:schemeClr val="accent1"/>
          </a:solidFill>
          <a:ln w="9525" cap="flat" cmpd="sng" algn="ctr">
            <a:solidFill>
              <a:schemeClr val="tx1"/>
            </a:solidFill>
            <a:prstDash val="solid"/>
            <a:round/>
            <a:headEnd type="none" w="med" len="med"/>
            <a:tailEnd type="triangle"/>
          </a:ln>
          <a:effectLst/>
        </p:spPr>
      </p:cxnSp>
      <p:pic>
        <p:nvPicPr>
          <p:cNvPr id="203" name="图片 202">
            <a:extLst>
              <a:ext uri="{FF2B5EF4-FFF2-40B4-BE49-F238E27FC236}">
                <a16:creationId xmlns:a16="http://schemas.microsoft.com/office/drawing/2014/main" id="{AF036B93-5013-4BF8-81E6-DD794C3063B9}"/>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1393978" y="2439791"/>
            <a:ext cx="966080" cy="972051"/>
          </a:xfrm>
          <a:prstGeom prst="rect">
            <a:avLst/>
          </a:prstGeom>
        </p:spPr>
      </p:pic>
      <p:sp>
        <p:nvSpPr>
          <p:cNvPr id="204" name="文本框 203">
            <a:extLst>
              <a:ext uri="{FF2B5EF4-FFF2-40B4-BE49-F238E27FC236}">
                <a16:creationId xmlns:a16="http://schemas.microsoft.com/office/drawing/2014/main" id="{AA1E9D88-A776-47EC-8082-96301ED9841E}"/>
              </a:ext>
            </a:extLst>
          </p:cNvPr>
          <p:cNvSpPr txBox="1"/>
          <p:nvPr/>
        </p:nvSpPr>
        <p:spPr>
          <a:xfrm>
            <a:off x="1424640" y="2622474"/>
            <a:ext cx="639151" cy="461665"/>
          </a:xfrm>
          <a:prstGeom prst="rect">
            <a:avLst/>
          </a:prstGeom>
          <a:noFill/>
        </p:spPr>
        <p:txBody>
          <a:bodyPr wrap="square" rtlCol="0">
            <a:spAutoFit/>
          </a:bodyPr>
          <a:lstStyle/>
          <a:p>
            <a:r>
              <a:rPr lang="zh-CN" altLang="en-US" sz="1200" dirty="0">
                <a:latin typeface="+mn-lt"/>
                <a:ea typeface="+mn-ea"/>
              </a:rPr>
              <a:t>人体建模</a:t>
            </a:r>
          </a:p>
        </p:txBody>
      </p:sp>
      <p:sp>
        <p:nvSpPr>
          <p:cNvPr id="205" name="文本框 204">
            <a:extLst>
              <a:ext uri="{FF2B5EF4-FFF2-40B4-BE49-F238E27FC236}">
                <a16:creationId xmlns:a16="http://schemas.microsoft.com/office/drawing/2014/main" id="{52112889-9793-44E0-8BB4-624F1192CF8C}"/>
              </a:ext>
            </a:extLst>
          </p:cNvPr>
          <p:cNvSpPr txBox="1"/>
          <p:nvPr/>
        </p:nvSpPr>
        <p:spPr>
          <a:xfrm>
            <a:off x="1459432" y="3960280"/>
            <a:ext cx="639151" cy="461665"/>
          </a:xfrm>
          <a:prstGeom prst="rect">
            <a:avLst/>
          </a:prstGeom>
          <a:noFill/>
        </p:spPr>
        <p:txBody>
          <a:bodyPr wrap="square" rtlCol="0">
            <a:spAutoFit/>
          </a:bodyPr>
          <a:lstStyle/>
          <a:p>
            <a:r>
              <a:rPr lang="en-US" altLang="zh-CN" sz="1200" dirty="0">
                <a:latin typeface="+mn-lt"/>
                <a:ea typeface="+mn-ea"/>
              </a:rPr>
              <a:t>object</a:t>
            </a:r>
            <a:r>
              <a:rPr lang="zh-CN" altLang="en-US" sz="1200" dirty="0">
                <a:latin typeface="+mn-lt"/>
                <a:ea typeface="+mn-ea"/>
              </a:rPr>
              <a:t>建模</a:t>
            </a:r>
          </a:p>
        </p:txBody>
      </p:sp>
      <p:cxnSp>
        <p:nvCxnSpPr>
          <p:cNvPr id="209" name="直接连接符 208">
            <a:extLst>
              <a:ext uri="{FF2B5EF4-FFF2-40B4-BE49-F238E27FC236}">
                <a16:creationId xmlns:a16="http://schemas.microsoft.com/office/drawing/2014/main" id="{D09BAE6C-EFB1-4340-8070-9855D1A13244}"/>
              </a:ext>
            </a:extLst>
          </p:cNvPr>
          <p:cNvCxnSpPr>
            <a:cxnSpLocks/>
          </p:cNvCxnSpPr>
          <p:nvPr/>
        </p:nvCxnSpPr>
        <p:spPr bwMode="auto">
          <a:xfrm>
            <a:off x="1217678" y="3717528"/>
            <a:ext cx="32366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7" name="箭头: 右 216">
            <a:extLst>
              <a:ext uri="{FF2B5EF4-FFF2-40B4-BE49-F238E27FC236}">
                <a16:creationId xmlns:a16="http://schemas.microsoft.com/office/drawing/2014/main" id="{E95215F2-4D0E-49E9-A87F-BDCE98EDD7FC}"/>
              </a:ext>
            </a:extLst>
          </p:cNvPr>
          <p:cNvSpPr/>
          <p:nvPr/>
        </p:nvSpPr>
        <p:spPr bwMode="auto">
          <a:xfrm>
            <a:off x="5205359" y="3374906"/>
            <a:ext cx="550486" cy="93405"/>
          </a:xfrm>
          <a:prstGeom prst="rightArrow">
            <a:avLst/>
          </a:prstGeom>
          <a:solidFill>
            <a:srgbClr val="0000F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18" name="箭头: 右 217">
            <a:extLst>
              <a:ext uri="{FF2B5EF4-FFF2-40B4-BE49-F238E27FC236}">
                <a16:creationId xmlns:a16="http://schemas.microsoft.com/office/drawing/2014/main" id="{4314CB96-220D-4F40-AD04-454540096DD6}"/>
              </a:ext>
            </a:extLst>
          </p:cNvPr>
          <p:cNvSpPr/>
          <p:nvPr/>
        </p:nvSpPr>
        <p:spPr bwMode="auto">
          <a:xfrm>
            <a:off x="6573784" y="3374906"/>
            <a:ext cx="550486" cy="93405"/>
          </a:xfrm>
          <a:prstGeom prst="rightArrow">
            <a:avLst/>
          </a:prstGeom>
          <a:solidFill>
            <a:srgbClr val="0000F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19" name="文本框 218">
            <a:extLst>
              <a:ext uri="{FF2B5EF4-FFF2-40B4-BE49-F238E27FC236}">
                <a16:creationId xmlns:a16="http://schemas.microsoft.com/office/drawing/2014/main" id="{9A9E731D-F19C-428F-A9A4-564D87D57630}"/>
              </a:ext>
            </a:extLst>
          </p:cNvPr>
          <p:cNvSpPr txBox="1"/>
          <p:nvPr/>
        </p:nvSpPr>
        <p:spPr>
          <a:xfrm>
            <a:off x="7235184" y="3910994"/>
            <a:ext cx="1111237" cy="307777"/>
          </a:xfrm>
          <a:prstGeom prst="rect">
            <a:avLst/>
          </a:prstGeom>
          <a:solidFill>
            <a:schemeClr val="bg1"/>
          </a:solidFill>
        </p:spPr>
        <p:txBody>
          <a:bodyPr wrap="square" rtlCol="0">
            <a:spAutoFit/>
          </a:bodyPr>
          <a:lstStyle/>
          <a:p>
            <a:r>
              <a:rPr lang="zh-CN" altLang="en-US" sz="1400" dirty="0">
                <a:latin typeface="+mn-lt"/>
                <a:ea typeface="+mn-ea"/>
              </a:rPr>
              <a:t>可变形模板</a:t>
            </a:r>
          </a:p>
        </p:txBody>
      </p:sp>
      <p:sp>
        <p:nvSpPr>
          <p:cNvPr id="220" name="文本框 219">
            <a:extLst>
              <a:ext uri="{FF2B5EF4-FFF2-40B4-BE49-F238E27FC236}">
                <a16:creationId xmlns:a16="http://schemas.microsoft.com/office/drawing/2014/main" id="{15CBF9A5-987C-4DEA-9E21-515CA8409819}"/>
              </a:ext>
            </a:extLst>
          </p:cNvPr>
          <p:cNvSpPr txBox="1"/>
          <p:nvPr/>
        </p:nvSpPr>
        <p:spPr>
          <a:xfrm>
            <a:off x="6552486" y="3493592"/>
            <a:ext cx="691020" cy="307777"/>
          </a:xfrm>
          <a:prstGeom prst="rect">
            <a:avLst/>
          </a:prstGeom>
          <a:solidFill>
            <a:schemeClr val="bg1"/>
          </a:solidFill>
        </p:spPr>
        <p:txBody>
          <a:bodyPr wrap="square" rtlCol="0">
            <a:spAutoFit/>
          </a:bodyPr>
          <a:lstStyle/>
          <a:p>
            <a:r>
              <a:rPr lang="zh-CN" altLang="en-US" sz="1400" dirty="0">
                <a:latin typeface="+mn-lt"/>
                <a:ea typeface="+mn-ea"/>
              </a:rPr>
              <a:t>变形</a:t>
            </a:r>
          </a:p>
        </p:txBody>
      </p:sp>
      <p:sp>
        <p:nvSpPr>
          <p:cNvPr id="221" name="文本框 220">
            <a:extLst>
              <a:ext uri="{FF2B5EF4-FFF2-40B4-BE49-F238E27FC236}">
                <a16:creationId xmlns:a16="http://schemas.microsoft.com/office/drawing/2014/main" id="{7769351B-E9CF-4785-B43F-1C17ABB2A22D}"/>
              </a:ext>
            </a:extLst>
          </p:cNvPr>
          <p:cNvSpPr txBox="1"/>
          <p:nvPr/>
        </p:nvSpPr>
        <p:spPr>
          <a:xfrm>
            <a:off x="8080304" y="3547746"/>
            <a:ext cx="1231554" cy="307777"/>
          </a:xfrm>
          <a:prstGeom prst="rect">
            <a:avLst/>
          </a:prstGeom>
          <a:solidFill>
            <a:schemeClr val="bg1"/>
          </a:solidFill>
        </p:spPr>
        <p:txBody>
          <a:bodyPr wrap="square" rtlCol="0">
            <a:spAutoFit/>
          </a:bodyPr>
          <a:lstStyle/>
          <a:p>
            <a:r>
              <a:rPr lang="zh-CN" altLang="en-US" sz="1400" dirty="0">
                <a:latin typeface="+mn-lt"/>
                <a:ea typeface="+mn-ea"/>
              </a:rPr>
              <a:t>构建</a:t>
            </a:r>
          </a:p>
        </p:txBody>
      </p:sp>
      <p:cxnSp>
        <p:nvCxnSpPr>
          <p:cNvPr id="5" name="直接箭头连接符 4">
            <a:extLst>
              <a:ext uri="{FF2B5EF4-FFF2-40B4-BE49-F238E27FC236}">
                <a16:creationId xmlns:a16="http://schemas.microsoft.com/office/drawing/2014/main" id="{72D4A7CE-5DB1-4C54-8688-6563B426E3BE}"/>
              </a:ext>
            </a:extLst>
          </p:cNvPr>
          <p:cNvCxnSpPr>
            <a:cxnSpLocks/>
            <a:stCxn id="201" idx="1"/>
          </p:cNvCxnSpPr>
          <p:nvPr/>
        </p:nvCxnSpPr>
        <p:spPr bwMode="auto">
          <a:xfrm>
            <a:off x="2687404" y="3711808"/>
            <a:ext cx="1007130" cy="57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2" name="内容占位符 1">
            <a:extLst>
              <a:ext uri="{FF2B5EF4-FFF2-40B4-BE49-F238E27FC236}">
                <a16:creationId xmlns:a16="http://schemas.microsoft.com/office/drawing/2014/main" id="{7D72A19A-32A2-40FA-974A-EC69DC1370D1}"/>
              </a:ext>
            </a:extLst>
          </p:cNvPr>
          <p:cNvSpPr>
            <a:spLocks noGrp="1"/>
          </p:cNvSpPr>
          <p:nvPr>
            <p:ph idx="1"/>
          </p:nvPr>
        </p:nvSpPr>
        <p:spPr>
          <a:xfrm>
            <a:off x="191343" y="917289"/>
            <a:ext cx="7043841" cy="1096316"/>
          </a:xfrm>
        </p:spPr>
        <p:txBody>
          <a:bodyPr/>
          <a:lstStyle/>
          <a:p>
            <a:r>
              <a:rPr lang="en-US" altLang="zh-CN" dirty="0">
                <a:solidFill>
                  <a:srgbClr val="0000FF"/>
                </a:solidFill>
              </a:rPr>
              <a:t>3DAffordance analysis    </a:t>
            </a:r>
          </a:p>
          <a:p>
            <a:r>
              <a:rPr lang="en-US" altLang="zh-CN" sz="2400" dirty="0">
                <a:solidFill>
                  <a:srgbClr val="0000FF"/>
                </a:solidFill>
              </a:rPr>
              <a:t>3D</a:t>
            </a:r>
            <a:r>
              <a:rPr lang="zh-CN" altLang="en-US" sz="2400" dirty="0">
                <a:solidFill>
                  <a:srgbClr val="0000FF"/>
                </a:solidFill>
              </a:rPr>
              <a:t>建模构建交互场景</a:t>
            </a:r>
            <a:r>
              <a:rPr lang="en-US" altLang="zh-CN" sz="2400" dirty="0">
                <a:solidFill>
                  <a:srgbClr val="0000FF"/>
                </a:solidFill>
              </a:rPr>
              <a:t>dataset</a:t>
            </a:r>
            <a:endParaRPr lang="en-US" altLang="zh-CN" sz="2400" dirty="0"/>
          </a:p>
        </p:txBody>
      </p:sp>
      <p:sp>
        <p:nvSpPr>
          <p:cNvPr id="6" name="矩形 5">
            <a:extLst>
              <a:ext uri="{FF2B5EF4-FFF2-40B4-BE49-F238E27FC236}">
                <a16:creationId xmlns:a16="http://schemas.microsoft.com/office/drawing/2014/main" id="{3747041A-330B-4D53-8549-DB96AD89B54B}"/>
              </a:ext>
            </a:extLst>
          </p:cNvPr>
          <p:cNvSpPr/>
          <p:nvPr/>
        </p:nvSpPr>
        <p:spPr bwMode="auto">
          <a:xfrm>
            <a:off x="67359" y="2230647"/>
            <a:ext cx="5430435" cy="3502609"/>
          </a:xfrm>
          <a:prstGeom prst="rect">
            <a:avLst/>
          </a:prstGeom>
          <a:noFill/>
          <a:ln w="19050">
            <a:solidFill>
              <a:schemeClr val="accent3"/>
            </a:solidFill>
            <a:prstDash val="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tx1"/>
              </a:solidFill>
              <a:latin typeface="+mj-lt"/>
            </a:endParaRPr>
          </a:p>
        </p:txBody>
      </p:sp>
    </p:spTree>
    <p:extLst>
      <p:ext uri="{BB962C8B-B14F-4D97-AF65-F5344CB8AC3E}">
        <p14:creationId xmlns:p14="http://schemas.microsoft.com/office/powerpoint/2010/main" val="175109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DE1708-E6F7-43F2-B5F8-66A4087F77D0}"/>
              </a:ext>
            </a:extLst>
          </p:cNvPr>
          <p:cNvSpPr>
            <a:spLocks noGrp="1"/>
          </p:cNvSpPr>
          <p:nvPr>
            <p:ph type="title"/>
          </p:nvPr>
        </p:nvSpPr>
        <p:spPr/>
        <p:txBody>
          <a:bodyPr/>
          <a:lstStyle/>
          <a:p>
            <a:r>
              <a:rPr lang="en-US" altLang="zh-CN" dirty="0"/>
              <a:t>Motivation </a:t>
            </a:r>
            <a:endParaRPr lang="zh-CN" altLang="en-US" dirty="0"/>
          </a:p>
        </p:txBody>
      </p:sp>
      <p:sp>
        <p:nvSpPr>
          <p:cNvPr id="113" name="内容占位符 1">
            <a:extLst>
              <a:ext uri="{FF2B5EF4-FFF2-40B4-BE49-F238E27FC236}">
                <a16:creationId xmlns:a16="http://schemas.microsoft.com/office/drawing/2014/main" id="{0D339C83-0CC0-47B8-8035-AD90543C546B}"/>
              </a:ext>
            </a:extLst>
          </p:cNvPr>
          <p:cNvSpPr>
            <a:spLocks noGrp="1"/>
          </p:cNvSpPr>
          <p:nvPr>
            <p:ph idx="1"/>
          </p:nvPr>
        </p:nvSpPr>
        <p:spPr>
          <a:xfrm>
            <a:off x="227548" y="917289"/>
            <a:ext cx="11125036" cy="1469431"/>
          </a:xfrm>
        </p:spPr>
        <p:txBody>
          <a:bodyPr/>
          <a:lstStyle/>
          <a:p>
            <a:r>
              <a:rPr lang="en-US" altLang="zh-CN" sz="2400" dirty="0">
                <a:solidFill>
                  <a:srgbClr val="0000FF"/>
                </a:solidFill>
              </a:rPr>
              <a:t>3D</a:t>
            </a:r>
            <a:r>
              <a:rPr lang="zh-CN" altLang="en-US" sz="2400" dirty="0">
                <a:solidFill>
                  <a:srgbClr val="0000FF"/>
                </a:solidFill>
              </a:rPr>
              <a:t>建模的两个难点：</a:t>
            </a:r>
            <a:endParaRPr lang="en-US" altLang="zh-CN" sz="2400" dirty="0">
              <a:solidFill>
                <a:srgbClr val="0000FF"/>
              </a:solidFill>
            </a:endParaRPr>
          </a:p>
          <a:p>
            <a:r>
              <a:rPr lang="zh-CN" altLang="en-US" sz="2400" dirty="0">
                <a:solidFill>
                  <a:srgbClr val="0000FF"/>
                </a:solidFill>
              </a:rPr>
              <a:t>遮挡？</a:t>
            </a:r>
            <a:r>
              <a:rPr lang="zh-CN" altLang="en-US" sz="2400" dirty="0"/>
              <a:t>既建模人又建模</a:t>
            </a:r>
            <a:r>
              <a:rPr lang="en-US" altLang="zh-CN" sz="2400" dirty="0"/>
              <a:t>object</a:t>
            </a:r>
            <a:r>
              <a:rPr lang="zh-CN" altLang="en-US" sz="2400" dirty="0"/>
              <a:t>，如何解决遮挡问题</a:t>
            </a:r>
            <a:endParaRPr lang="en-US" altLang="zh-CN" sz="2400" dirty="0"/>
          </a:p>
          <a:p>
            <a:r>
              <a:rPr lang="zh-CN" altLang="en-US" sz="2400" dirty="0">
                <a:solidFill>
                  <a:srgbClr val="0000FF"/>
                </a:solidFill>
              </a:rPr>
              <a:t>组合？</a:t>
            </a:r>
            <a:r>
              <a:rPr lang="zh-CN" altLang="en-US" sz="2400" dirty="0"/>
              <a:t>如何把</a:t>
            </a:r>
            <a:r>
              <a:rPr lang="en-US" altLang="zh-CN" sz="2400" dirty="0"/>
              <a:t>object</a:t>
            </a:r>
            <a:r>
              <a:rPr lang="zh-CN" altLang="en-US" sz="2400" dirty="0"/>
              <a:t>和</a:t>
            </a:r>
            <a:r>
              <a:rPr lang="en-US" altLang="zh-CN" sz="2400" dirty="0"/>
              <a:t>human</a:t>
            </a:r>
            <a:r>
              <a:rPr lang="zh-CN" altLang="en-US" sz="2400" dirty="0"/>
              <a:t>按照图片中的交互方式组合起来。</a:t>
            </a:r>
            <a:endParaRPr lang="en-US" altLang="zh-CN" sz="2400" dirty="0"/>
          </a:p>
        </p:txBody>
      </p:sp>
      <p:grpSp>
        <p:nvGrpSpPr>
          <p:cNvPr id="95" name="组合 94">
            <a:extLst>
              <a:ext uri="{FF2B5EF4-FFF2-40B4-BE49-F238E27FC236}">
                <a16:creationId xmlns:a16="http://schemas.microsoft.com/office/drawing/2014/main" id="{D28C34D7-6915-4DEB-930C-38BFD014FFD9}"/>
              </a:ext>
            </a:extLst>
          </p:cNvPr>
          <p:cNvGrpSpPr/>
          <p:nvPr/>
        </p:nvGrpSpPr>
        <p:grpSpPr>
          <a:xfrm>
            <a:off x="1634322" y="3679256"/>
            <a:ext cx="1425971" cy="2295008"/>
            <a:chOff x="418287" y="2583985"/>
            <a:chExt cx="1110094" cy="2010098"/>
          </a:xfrm>
        </p:grpSpPr>
        <p:sp>
          <p:nvSpPr>
            <p:cNvPr id="99" name="文本框 98">
              <a:extLst>
                <a:ext uri="{FF2B5EF4-FFF2-40B4-BE49-F238E27FC236}">
                  <a16:creationId xmlns:a16="http://schemas.microsoft.com/office/drawing/2014/main" id="{F066A17A-19C7-41A8-B23D-2A697CF3DF8B}"/>
                </a:ext>
              </a:extLst>
            </p:cNvPr>
            <p:cNvSpPr txBox="1"/>
            <p:nvPr/>
          </p:nvSpPr>
          <p:spPr>
            <a:xfrm>
              <a:off x="504893" y="4152066"/>
              <a:ext cx="1023488" cy="442017"/>
            </a:xfrm>
            <a:prstGeom prst="rect">
              <a:avLst/>
            </a:prstGeom>
            <a:solidFill>
              <a:schemeClr val="bg1"/>
            </a:solidFill>
          </p:spPr>
          <p:txBody>
            <a:bodyPr wrap="square" rtlCol="0">
              <a:spAutoFit/>
            </a:bodyPr>
            <a:lstStyle/>
            <a:p>
              <a:r>
                <a:rPr lang="en-US" altLang="zh-CN" dirty="0">
                  <a:latin typeface="+mn-lt"/>
                  <a:ea typeface="+mn-ea"/>
                </a:rPr>
                <a:t>Image(s)</a:t>
              </a:r>
              <a:endParaRPr lang="zh-CN" altLang="en-US" dirty="0">
                <a:latin typeface="+mn-lt"/>
                <a:ea typeface="+mn-ea"/>
              </a:endParaRPr>
            </a:p>
          </p:txBody>
        </p:sp>
        <p:pic>
          <p:nvPicPr>
            <p:cNvPr id="100" name="图片 99" descr="2">
              <a:extLst>
                <a:ext uri="{FF2B5EF4-FFF2-40B4-BE49-F238E27FC236}">
                  <a16:creationId xmlns:a16="http://schemas.microsoft.com/office/drawing/2014/main" id="{9E7A3BF0-5E5A-4D8D-9D0D-C2B6E9DBB90A}"/>
                </a:ext>
              </a:extLst>
            </p:cNvPr>
            <p:cNvPicPr>
              <a:picLocks noChangeAspect="1"/>
            </p:cNvPicPr>
            <p:nvPr/>
          </p:nvPicPr>
          <p:blipFill>
            <a:blip r:embed="rId3"/>
            <a:stretch>
              <a:fillRect/>
            </a:stretch>
          </p:blipFill>
          <p:spPr>
            <a:xfrm>
              <a:off x="418287" y="2583985"/>
              <a:ext cx="970539" cy="1458151"/>
            </a:xfrm>
            <a:prstGeom prst="rect">
              <a:avLst/>
            </a:prstGeom>
          </p:spPr>
        </p:pic>
        <p:sp>
          <p:nvSpPr>
            <p:cNvPr id="101" name="矩形 100">
              <a:extLst>
                <a:ext uri="{FF2B5EF4-FFF2-40B4-BE49-F238E27FC236}">
                  <a16:creationId xmlns:a16="http://schemas.microsoft.com/office/drawing/2014/main" id="{ADA0D2B9-9EF2-4214-875B-A84BCC6012AF}"/>
                </a:ext>
              </a:extLst>
            </p:cNvPr>
            <p:cNvSpPr/>
            <p:nvPr/>
          </p:nvSpPr>
          <p:spPr bwMode="auto">
            <a:xfrm>
              <a:off x="927653" y="2814348"/>
              <a:ext cx="441008" cy="1095085"/>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102" name="矩形 101">
              <a:extLst>
                <a:ext uri="{FF2B5EF4-FFF2-40B4-BE49-F238E27FC236}">
                  <a16:creationId xmlns:a16="http://schemas.microsoft.com/office/drawing/2014/main" id="{2909907F-6114-4B58-8D65-549198FDB9E8}"/>
                </a:ext>
              </a:extLst>
            </p:cNvPr>
            <p:cNvSpPr/>
            <p:nvPr/>
          </p:nvSpPr>
          <p:spPr bwMode="auto">
            <a:xfrm>
              <a:off x="580458" y="3135931"/>
              <a:ext cx="470260" cy="773501"/>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sp>
        <p:nvSpPr>
          <p:cNvPr id="103" name="文本框 102">
            <a:extLst>
              <a:ext uri="{FF2B5EF4-FFF2-40B4-BE49-F238E27FC236}">
                <a16:creationId xmlns:a16="http://schemas.microsoft.com/office/drawing/2014/main" id="{E40717F2-FE5A-4672-87D1-BD116942794E}"/>
              </a:ext>
            </a:extLst>
          </p:cNvPr>
          <p:cNvSpPr txBox="1"/>
          <p:nvPr/>
        </p:nvSpPr>
        <p:spPr>
          <a:xfrm>
            <a:off x="3553479" y="5588429"/>
            <a:ext cx="2250736" cy="369332"/>
          </a:xfrm>
          <a:prstGeom prst="rect">
            <a:avLst/>
          </a:prstGeom>
          <a:solidFill>
            <a:schemeClr val="bg1"/>
          </a:solidFill>
          <a:ln>
            <a:noFill/>
          </a:ln>
        </p:spPr>
        <p:txBody>
          <a:bodyPr wrap="square" rtlCol="0">
            <a:spAutoFit/>
          </a:bodyPr>
          <a:lstStyle/>
          <a:p>
            <a:r>
              <a:rPr lang="zh-CN" altLang="en-US" dirty="0">
                <a:solidFill>
                  <a:schemeClr val="accent3"/>
                </a:solidFill>
                <a:latin typeface="+mn-lt"/>
                <a:ea typeface="+mn-ea"/>
              </a:rPr>
              <a:t>接触“点”</a:t>
            </a:r>
          </a:p>
        </p:txBody>
      </p:sp>
      <p:grpSp>
        <p:nvGrpSpPr>
          <p:cNvPr id="104" name="组合 103">
            <a:extLst>
              <a:ext uri="{FF2B5EF4-FFF2-40B4-BE49-F238E27FC236}">
                <a16:creationId xmlns:a16="http://schemas.microsoft.com/office/drawing/2014/main" id="{AEFD2F18-6AFC-4C48-ABE6-CB1CCAF3FCCE}"/>
              </a:ext>
            </a:extLst>
          </p:cNvPr>
          <p:cNvGrpSpPr/>
          <p:nvPr/>
        </p:nvGrpSpPr>
        <p:grpSpPr>
          <a:xfrm>
            <a:off x="6016374" y="3459777"/>
            <a:ext cx="1695251" cy="2023008"/>
            <a:chOff x="3808341" y="2547395"/>
            <a:chExt cx="936449" cy="1056050"/>
          </a:xfrm>
        </p:grpSpPr>
        <p:sp>
          <p:nvSpPr>
            <p:cNvPr id="105" name="矩形 104">
              <a:extLst>
                <a:ext uri="{FF2B5EF4-FFF2-40B4-BE49-F238E27FC236}">
                  <a16:creationId xmlns:a16="http://schemas.microsoft.com/office/drawing/2014/main" id="{55D150D1-5227-45D2-9525-FD4DFFAB592C}"/>
                </a:ext>
              </a:extLst>
            </p:cNvPr>
            <p:cNvSpPr/>
            <p:nvPr/>
          </p:nvSpPr>
          <p:spPr>
            <a:xfrm>
              <a:off x="3942680" y="3330314"/>
              <a:ext cx="802110" cy="273131"/>
            </a:xfrm>
            <a:prstGeom prst="rect">
              <a:avLst/>
            </a:prstGeom>
          </p:spPr>
          <p:txBody>
            <a:bodyPr wrap="square">
              <a:spAutoFit/>
            </a:bodyPr>
            <a:lstStyle/>
            <a:p>
              <a:pPr algn="ctr"/>
              <a:r>
                <a:rPr lang="zh-CN" altLang="en-US" sz="1400" dirty="0"/>
                <a:t>全部</a:t>
              </a:r>
              <a:endParaRPr lang="en-US" altLang="zh-CN" sz="1400" dirty="0"/>
            </a:p>
            <a:p>
              <a:pPr algn="ctr"/>
              <a:r>
                <a:rPr lang="en-US" altLang="zh-CN" sz="1400" dirty="0"/>
                <a:t>3D</a:t>
              </a:r>
              <a:r>
                <a:rPr lang="zh-CN" altLang="en-US" sz="1400" dirty="0"/>
                <a:t>场景</a:t>
              </a:r>
              <a:r>
                <a:rPr lang="en-US" altLang="zh-CN" sz="1400" dirty="0"/>
                <a:t>(s)</a:t>
              </a:r>
              <a:endParaRPr lang="zh-CN" altLang="en-US" sz="1400" dirty="0"/>
            </a:p>
          </p:txBody>
        </p:sp>
        <p:grpSp>
          <p:nvGrpSpPr>
            <p:cNvPr id="106" name="组合 105">
              <a:extLst>
                <a:ext uri="{FF2B5EF4-FFF2-40B4-BE49-F238E27FC236}">
                  <a16:creationId xmlns:a16="http://schemas.microsoft.com/office/drawing/2014/main" id="{C79874F3-07A2-42FB-B604-7200917666C2}"/>
                </a:ext>
              </a:extLst>
            </p:cNvPr>
            <p:cNvGrpSpPr/>
            <p:nvPr/>
          </p:nvGrpSpPr>
          <p:grpSpPr>
            <a:xfrm>
              <a:off x="4102173" y="2547395"/>
              <a:ext cx="515078" cy="675556"/>
              <a:chOff x="8748662" y="3373580"/>
              <a:chExt cx="2055830" cy="2803003"/>
            </a:xfrm>
          </p:grpSpPr>
          <p:pic>
            <p:nvPicPr>
              <p:cNvPr id="126" name="图片 125">
                <a:extLst>
                  <a:ext uri="{FF2B5EF4-FFF2-40B4-BE49-F238E27FC236}">
                    <a16:creationId xmlns:a16="http://schemas.microsoft.com/office/drawing/2014/main" id="{51F564C7-FD9E-4F48-A4E3-390D90E4C5A6}"/>
                  </a:ext>
                </a:extLst>
              </p:cNvPr>
              <p:cNvPicPr>
                <a:picLocks noChangeAspect="1"/>
              </p:cNvPicPr>
              <p:nvPr/>
            </p:nvPicPr>
            <p:blipFill>
              <a:blip r:embed="rId4">
                <a:clrChange>
                  <a:clrFrom>
                    <a:srgbClr val="F5F5F5"/>
                  </a:clrFrom>
                  <a:clrTo>
                    <a:srgbClr val="F5F5F5">
                      <a:alpha val="0"/>
                    </a:srgbClr>
                  </a:clrTo>
                </a:clrChange>
                <a:extLst>
                  <a:ext uri="{BEBA8EAE-BF5A-486C-A8C5-ECC9F3942E4B}">
                    <a14:imgProps xmlns:a14="http://schemas.microsoft.com/office/drawing/2010/main">
                      <a14:imgLayer r:embed="rId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27" name="Picture 3">
                <a:extLst>
                  <a:ext uri="{FF2B5EF4-FFF2-40B4-BE49-F238E27FC236}">
                    <a16:creationId xmlns:a16="http://schemas.microsoft.com/office/drawing/2014/main" id="{63BF7A47-3745-435F-B5AF-408C4FA29704}"/>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7" name="组合 106">
              <a:extLst>
                <a:ext uri="{FF2B5EF4-FFF2-40B4-BE49-F238E27FC236}">
                  <a16:creationId xmlns:a16="http://schemas.microsoft.com/office/drawing/2014/main" id="{3CC2148A-3BEF-47ED-B483-84D46E4A6D66}"/>
                </a:ext>
              </a:extLst>
            </p:cNvPr>
            <p:cNvGrpSpPr/>
            <p:nvPr/>
          </p:nvGrpSpPr>
          <p:grpSpPr>
            <a:xfrm>
              <a:off x="4046231" y="2575916"/>
              <a:ext cx="515078" cy="675556"/>
              <a:chOff x="8748662" y="3373580"/>
              <a:chExt cx="2055830" cy="2803003"/>
            </a:xfrm>
          </p:grpSpPr>
          <p:pic>
            <p:nvPicPr>
              <p:cNvPr id="124" name="图片 123">
                <a:extLst>
                  <a:ext uri="{FF2B5EF4-FFF2-40B4-BE49-F238E27FC236}">
                    <a16:creationId xmlns:a16="http://schemas.microsoft.com/office/drawing/2014/main" id="{DA1186AD-12CA-4CF5-B09A-2E153769E779}"/>
                  </a:ext>
                </a:extLst>
              </p:cNvPr>
              <p:cNvPicPr>
                <a:picLocks noChangeAspect="1"/>
              </p:cNvPicPr>
              <p:nvPr/>
            </p:nvPicPr>
            <p:blipFill>
              <a:blip r:embed="rId4">
                <a:clrChange>
                  <a:clrFrom>
                    <a:srgbClr val="F5F5F5"/>
                  </a:clrFrom>
                  <a:clrTo>
                    <a:srgbClr val="F5F5F5">
                      <a:alpha val="0"/>
                    </a:srgbClr>
                  </a:clrTo>
                </a:clrChange>
                <a:extLst>
                  <a:ext uri="{BEBA8EAE-BF5A-486C-A8C5-ECC9F3942E4B}">
                    <a14:imgProps xmlns:a14="http://schemas.microsoft.com/office/drawing/2010/main">
                      <a14:imgLayer r:embed="rId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25" name="Picture 3">
                <a:extLst>
                  <a:ext uri="{FF2B5EF4-FFF2-40B4-BE49-F238E27FC236}">
                    <a16:creationId xmlns:a16="http://schemas.microsoft.com/office/drawing/2014/main" id="{E9E428D0-D844-4497-BBD1-3A4444F4354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8" name="组合 107">
              <a:extLst>
                <a:ext uri="{FF2B5EF4-FFF2-40B4-BE49-F238E27FC236}">
                  <a16:creationId xmlns:a16="http://schemas.microsoft.com/office/drawing/2014/main" id="{FFA414DD-F3B6-4059-9B96-6283FC6DDAC1}"/>
                </a:ext>
              </a:extLst>
            </p:cNvPr>
            <p:cNvGrpSpPr/>
            <p:nvPr/>
          </p:nvGrpSpPr>
          <p:grpSpPr>
            <a:xfrm>
              <a:off x="4014866" y="2606421"/>
              <a:ext cx="515078" cy="675556"/>
              <a:chOff x="8748662" y="3373580"/>
              <a:chExt cx="2055830" cy="2803003"/>
            </a:xfrm>
          </p:grpSpPr>
          <p:pic>
            <p:nvPicPr>
              <p:cNvPr id="121" name="图片 120">
                <a:extLst>
                  <a:ext uri="{FF2B5EF4-FFF2-40B4-BE49-F238E27FC236}">
                    <a16:creationId xmlns:a16="http://schemas.microsoft.com/office/drawing/2014/main" id="{CADD8784-340A-427B-99F2-15A17F68E961}"/>
                  </a:ext>
                </a:extLst>
              </p:cNvPr>
              <p:cNvPicPr>
                <a:picLocks noChangeAspect="1"/>
              </p:cNvPicPr>
              <p:nvPr/>
            </p:nvPicPr>
            <p:blipFill>
              <a:blip r:embed="rId4">
                <a:clrChange>
                  <a:clrFrom>
                    <a:srgbClr val="F5F5F5"/>
                  </a:clrFrom>
                  <a:clrTo>
                    <a:srgbClr val="F5F5F5">
                      <a:alpha val="0"/>
                    </a:srgbClr>
                  </a:clrTo>
                </a:clrChange>
                <a:extLst>
                  <a:ext uri="{BEBA8EAE-BF5A-486C-A8C5-ECC9F3942E4B}">
                    <a14:imgProps xmlns:a14="http://schemas.microsoft.com/office/drawing/2010/main">
                      <a14:imgLayer r:embed="rId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22" name="Picture 3">
                <a:extLst>
                  <a:ext uri="{FF2B5EF4-FFF2-40B4-BE49-F238E27FC236}">
                    <a16:creationId xmlns:a16="http://schemas.microsoft.com/office/drawing/2014/main" id="{455C1627-6D4E-4AF5-B8C0-4E1306CE3B5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9" name="组合 108">
              <a:extLst>
                <a:ext uri="{FF2B5EF4-FFF2-40B4-BE49-F238E27FC236}">
                  <a16:creationId xmlns:a16="http://schemas.microsoft.com/office/drawing/2014/main" id="{D1E2E298-FD2A-4182-AE55-AFE26A9E1EB6}"/>
                </a:ext>
              </a:extLst>
            </p:cNvPr>
            <p:cNvGrpSpPr/>
            <p:nvPr/>
          </p:nvGrpSpPr>
          <p:grpSpPr>
            <a:xfrm>
              <a:off x="3949814" y="2638497"/>
              <a:ext cx="515078" cy="675556"/>
              <a:chOff x="8893311" y="3350711"/>
              <a:chExt cx="2055830" cy="2803003"/>
            </a:xfrm>
          </p:grpSpPr>
          <p:pic>
            <p:nvPicPr>
              <p:cNvPr id="119" name="图片 118">
                <a:extLst>
                  <a:ext uri="{FF2B5EF4-FFF2-40B4-BE49-F238E27FC236}">
                    <a16:creationId xmlns:a16="http://schemas.microsoft.com/office/drawing/2014/main" id="{9B638783-61FF-45AE-B369-55B3FB876790}"/>
                  </a:ext>
                </a:extLst>
              </p:cNvPr>
              <p:cNvPicPr>
                <a:picLocks noChangeAspect="1"/>
              </p:cNvPicPr>
              <p:nvPr/>
            </p:nvPicPr>
            <p:blipFill>
              <a:blip r:embed="rId4">
                <a:clrChange>
                  <a:clrFrom>
                    <a:srgbClr val="F5F5F5"/>
                  </a:clrFrom>
                  <a:clrTo>
                    <a:srgbClr val="F5F5F5">
                      <a:alpha val="0"/>
                    </a:srgbClr>
                  </a:clrTo>
                </a:clrChange>
                <a:extLst>
                  <a:ext uri="{BEBA8EAE-BF5A-486C-A8C5-ECC9F3942E4B}">
                    <a14:imgProps xmlns:a14="http://schemas.microsoft.com/office/drawing/2010/main">
                      <a14:imgLayer r:embed="rId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893311" y="3350711"/>
                <a:ext cx="2055830" cy="2803003"/>
              </a:xfrm>
              <a:prstGeom prst="rect">
                <a:avLst/>
              </a:prstGeom>
            </p:spPr>
          </p:pic>
          <p:pic>
            <p:nvPicPr>
              <p:cNvPr id="120" name="Picture 3">
                <a:extLst>
                  <a:ext uri="{FF2B5EF4-FFF2-40B4-BE49-F238E27FC236}">
                    <a16:creationId xmlns:a16="http://schemas.microsoft.com/office/drawing/2014/main" id="{DF33CE5E-7C1E-448E-ADB2-AFE08A4A708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0" name="组合 109">
              <a:extLst>
                <a:ext uri="{FF2B5EF4-FFF2-40B4-BE49-F238E27FC236}">
                  <a16:creationId xmlns:a16="http://schemas.microsoft.com/office/drawing/2014/main" id="{AB81882B-0E77-4819-B6B8-750B37008A69}"/>
                </a:ext>
              </a:extLst>
            </p:cNvPr>
            <p:cNvGrpSpPr/>
            <p:nvPr/>
          </p:nvGrpSpPr>
          <p:grpSpPr>
            <a:xfrm>
              <a:off x="3868495" y="2667342"/>
              <a:ext cx="515078" cy="675556"/>
              <a:chOff x="8748662" y="3373580"/>
              <a:chExt cx="2055830" cy="2803003"/>
            </a:xfrm>
          </p:grpSpPr>
          <p:pic>
            <p:nvPicPr>
              <p:cNvPr id="117" name="图片 116">
                <a:extLst>
                  <a:ext uri="{FF2B5EF4-FFF2-40B4-BE49-F238E27FC236}">
                    <a16:creationId xmlns:a16="http://schemas.microsoft.com/office/drawing/2014/main" id="{51A1AF17-7D4E-4077-A43F-2FA93E8DFFC0}"/>
                  </a:ext>
                </a:extLst>
              </p:cNvPr>
              <p:cNvPicPr>
                <a:picLocks noChangeAspect="1"/>
              </p:cNvPicPr>
              <p:nvPr/>
            </p:nvPicPr>
            <p:blipFill>
              <a:blip r:embed="rId4">
                <a:clrChange>
                  <a:clrFrom>
                    <a:srgbClr val="F5F5F5"/>
                  </a:clrFrom>
                  <a:clrTo>
                    <a:srgbClr val="F5F5F5">
                      <a:alpha val="0"/>
                    </a:srgbClr>
                  </a:clrTo>
                </a:clrChange>
                <a:extLst>
                  <a:ext uri="{BEBA8EAE-BF5A-486C-A8C5-ECC9F3942E4B}">
                    <a14:imgProps xmlns:a14="http://schemas.microsoft.com/office/drawing/2010/main">
                      <a14:imgLayer r:embed="rId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18" name="Picture 3">
                <a:extLst>
                  <a:ext uri="{FF2B5EF4-FFF2-40B4-BE49-F238E27FC236}">
                    <a16:creationId xmlns:a16="http://schemas.microsoft.com/office/drawing/2014/main" id="{5838EC8B-73CD-4625-B92F-2A69103C2A4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1" name="组合 110">
              <a:extLst>
                <a:ext uri="{FF2B5EF4-FFF2-40B4-BE49-F238E27FC236}">
                  <a16:creationId xmlns:a16="http://schemas.microsoft.com/office/drawing/2014/main" id="{D272601D-2FC7-4077-ACBA-4DE76C243DF7}"/>
                </a:ext>
              </a:extLst>
            </p:cNvPr>
            <p:cNvGrpSpPr/>
            <p:nvPr/>
          </p:nvGrpSpPr>
          <p:grpSpPr>
            <a:xfrm>
              <a:off x="3808341" y="2715150"/>
              <a:ext cx="515078" cy="675556"/>
              <a:chOff x="8748662" y="3373580"/>
              <a:chExt cx="2055830" cy="2803003"/>
            </a:xfrm>
          </p:grpSpPr>
          <p:pic>
            <p:nvPicPr>
              <p:cNvPr id="112" name="图片 111">
                <a:extLst>
                  <a:ext uri="{FF2B5EF4-FFF2-40B4-BE49-F238E27FC236}">
                    <a16:creationId xmlns:a16="http://schemas.microsoft.com/office/drawing/2014/main" id="{D54D62D1-3F56-4C24-8D42-DE28359796B7}"/>
                  </a:ext>
                </a:extLst>
              </p:cNvPr>
              <p:cNvPicPr>
                <a:picLocks noChangeAspect="1"/>
              </p:cNvPicPr>
              <p:nvPr/>
            </p:nvPicPr>
            <p:blipFill>
              <a:blip r:embed="rId4">
                <a:clrChange>
                  <a:clrFrom>
                    <a:srgbClr val="F5F5F5"/>
                  </a:clrFrom>
                  <a:clrTo>
                    <a:srgbClr val="F5F5F5">
                      <a:alpha val="0"/>
                    </a:srgbClr>
                  </a:clrTo>
                </a:clrChange>
                <a:extLst>
                  <a:ext uri="{BEBA8EAE-BF5A-486C-A8C5-ECC9F3942E4B}">
                    <a14:imgProps xmlns:a14="http://schemas.microsoft.com/office/drawing/2010/main">
                      <a14:imgLayer r:embed="rId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16" name="Picture 3">
                <a:extLst>
                  <a:ext uri="{FF2B5EF4-FFF2-40B4-BE49-F238E27FC236}">
                    <a16:creationId xmlns:a16="http://schemas.microsoft.com/office/drawing/2014/main" id="{5F63027B-A6D8-4311-A63F-AC592A2AC69A}"/>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28" name="图片 127">
            <a:extLst>
              <a:ext uri="{FF2B5EF4-FFF2-40B4-BE49-F238E27FC236}">
                <a16:creationId xmlns:a16="http://schemas.microsoft.com/office/drawing/2014/main" id="{658B7A7B-A5B9-4D6E-83B4-E62624A3769D}"/>
              </a:ext>
            </a:extLst>
          </p:cNvPr>
          <p:cNvPicPr>
            <a:picLocks noChangeAspect="1"/>
          </p:cNvPicPr>
          <p:nvPr/>
        </p:nvPicPr>
        <p:blipFill rotWithShape="1">
          <a:blip r:embed="rId8">
            <a:extLst>
              <a:ext uri="{BEBA8EAE-BF5A-486C-A8C5-ECC9F3942E4B}">
                <a14:imgProps xmlns:a14="http://schemas.microsoft.com/office/drawing/2010/main">
                  <a14:imgLayer r:embed="rId9">
                    <a14:imgEffect>
                      <a14:artisticPhotocopy/>
                    </a14:imgEffect>
                  </a14:imgLayer>
                </a14:imgProps>
              </a:ext>
            </a:extLst>
          </a:blip>
          <a:srcRect l="31509" r="25862"/>
          <a:stretch/>
        </p:blipFill>
        <p:spPr>
          <a:xfrm>
            <a:off x="3576225" y="4403970"/>
            <a:ext cx="588190" cy="675544"/>
          </a:xfrm>
          <a:prstGeom prst="rect">
            <a:avLst/>
          </a:prstGeom>
        </p:spPr>
      </p:pic>
      <p:cxnSp>
        <p:nvCxnSpPr>
          <p:cNvPr id="129" name="连接符: 肘形 128">
            <a:extLst>
              <a:ext uri="{FF2B5EF4-FFF2-40B4-BE49-F238E27FC236}">
                <a16:creationId xmlns:a16="http://schemas.microsoft.com/office/drawing/2014/main" id="{03B6639B-CC85-4F2A-8C97-CC52E38A4447}"/>
              </a:ext>
            </a:extLst>
          </p:cNvPr>
          <p:cNvCxnSpPr>
            <a:cxnSpLocks/>
          </p:cNvCxnSpPr>
          <p:nvPr/>
        </p:nvCxnSpPr>
        <p:spPr bwMode="auto">
          <a:xfrm rot="16200000" flipH="1">
            <a:off x="2890128" y="4109539"/>
            <a:ext cx="1007365" cy="242530"/>
          </a:xfrm>
          <a:prstGeom prst="bentConnector3">
            <a:avLst>
              <a:gd name="adj1" fmla="val 100236"/>
            </a:avLst>
          </a:prstGeom>
          <a:solidFill>
            <a:schemeClr val="accent1"/>
          </a:solidFill>
          <a:ln w="9525" cap="flat" cmpd="sng" algn="ctr">
            <a:solidFill>
              <a:schemeClr val="tx1"/>
            </a:solidFill>
            <a:prstDash val="solid"/>
            <a:round/>
            <a:headEnd type="none" w="med" len="med"/>
            <a:tailEnd type="triangle"/>
          </a:ln>
          <a:effectLst/>
        </p:spPr>
      </p:cxnSp>
      <p:sp>
        <p:nvSpPr>
          <p:cNvPr id="130" name="右大括号 129">
            <a:extLst>
              <a:ext uri="{FF2B5EF4-FFF2-40B4-BE49-F238E27FC236}">
                <a16:creationId xmlns:a16="http://schemas.microsoft.com/office/drawing/2014/main" id="{1CDC7EE5-C67B-4D32-AA51-DE610036C644}"/>
              </a:ext>
            </a:extLst>
          </p:cNvPr>
          <p:cNvSpPr/>
          <p:nvPr/>
        </p:nvSpPr>
        <p:spPr bwMode="auto">
          <a:xfrm>
            <a:off x="5471062" y="3155460"/>
            <a:ext cx="381477" cy="248925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cxnSp>
        <p:nvCxnSpPr>
          <p:cNvPr id="131" name="连接符: 肘形 130">
            <a:extLst>
              <a:ext uri="{FF2B5EF4-FFF2-40B4-BE49-F238E27FC236}">
                <a16:creationId xmlns:a16="http://schemas.microsoft.com/office/drawing/2014/main" id="{52A8DB1E-12B8-4296-978D-2F403053F1AF}"/>
              </a:ext>
            </a:extLst>
          </p:cNvPr>
          <p:cNvCxnSpPr>
            <a:cxnSpLocks/>
          </p:cNvCxnSpPr>
          <p:nvPr/>
        </p:nvCxnSpPr>
        <p:spPr bwMode="auto">
          <a:xfrm rot="5400000" flipH="1" flipV="1">
            <a:off x="3266360" y="3370988"/>
            <a:ext cx="357852" cy="344125"/>
          </a:xfrm>
          <a:prstGeom prst="bentConnector3">
            <a:avLst>
              <a:gd name="adj1" fmla="val 99795"/>
            </a:avLst>
          </a:prstGeom>
          <a:solidFill>
            <a:schemeClr val="accent1"/>
          </a:solidFill>
          <a:ln w="9525" cap="flat" cmpd="sng" algn="ctr">
            <a:solidFill>
              <a:schemeClr val="tx1"/>
            </a:solidFill>
            <a:prstDash val="solid"/>
            <a:round/>
            <a:headEnd type="none" w="med" len="med"/>
            <a:tailEnd type="triangle"/>
          </a:ln>
          <a:effectLst/>
        </p:spPr>
      </p:cxnSp>
      <p:pic>
        <p:nvPicPr>
          <p:cNvPr id="132" name="图片 131">
            <a:extLst>
              <a:ext uri="{FF2B5EF4-FFF2-40B4-BE49-F238E27FC236}">
                <a16:creationId xmlns:a16="http://schemas.microsoft.com/office/drawing/2014/main" id="{52058661-6599-4919-B299-9EB0E121CA60}"/>
              </a:ext>
            </a:extLst>
          </p:cNvPr>
          <p:cNvPicPr>
            <a:picLocks noChangeAspect="1"/>
          </p:cNvPicPr>
          <p:nvPr/>
        </p:nvPicPr>
        <p:blipFill>
          <a:blip r:embed="rId4">
            <a:clrChange>
              <a:clrFrom>
                <a:srgbClr val="F5F5F5"/>
              </a:clrFrom>
              <a:clrTo>
                <a:srgbClr val="F5F5F5">
                  <a:alpha val="0"/>
                </a:srgbClr>
              </a:clrTo>
            </a:clrChange>
            <a:extLst>
              <a:ext uri="{BEBA8EAE-BF5A-486C-A8C5-ECC9F3942E4B}">
                <a14:imgProps xmlns:a14="http://schemas.microsoft.com/office/drawing/2010/main">
                  <a14:imgLayer r:embed="rId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3130848" y="2780975"/>
            <a:ext cx="966080" cy="972051"/>
          </a:xfrm>
          <a:prstGeom prst="rect">
            <a:avLst/>
          </a:prstGeom>
        </p:spPr>
      </p:pic>
      <p:sp>
        <p:nvSpPr>
          <p:cNvPr id="133" name="文本框 132">
            <a:extLst>
              <a:ext uri="{FF2B5EF4-FFF2-40B4-BE49-F238E27FC236}">
                <a16:creationId xmlns:a16="http://schemas.microsoft.com/office/drawing/2014/main" id="{03994CB0-6C9A-4BC3-A8A4-0752062B47F1}"/>
              </a:ext>
            </a:extLst>
          </p:cNvPr>
          <p:cNvSpPr txBox="1"/>
          <p:nvPr/>
        </p:nvSpPr>
        <p:spPr>
          <a:xfrm>
            <a:off x="3161510" y="2963658"/>
            <a:ext cx="639151" cy="461665"/>
          </a:xfrm>
          <a:prstGeom prst="rect">
            <a:avLst/>
          </a:prstGeom>
          <a:noFill/>
        </p:spPr>
        <p:txBody>
          <a:bodyPr wrap="square" rtlCol="0">
            <a:spAutoFit/>
          </a:bodyPr>
          <a:lstStyle/>
          <a:p>
            <a:r>
              <a:rPr lang="zh-CN" altLang="en-US" sz="1200" dirty="0">
                <a:latin typeface="+mn-lt"/>
                <a:ea typeface="+mn-ea"/>
              </a:rPr>
              <a:t>人体建模</a:t>
            </a:r>
          </a:p>
        </p:txBody>
      </p:sp>
      <p:sp>
        <p:nvSpPr>
          <p:cNvPr id="135" name="文本框 134">
            <a:extLst>
              <a:ext uri="{FF2B5EF4-FFF2-40B4-BE49-F238E27FC236}">
                <a16:creationId xmlns:a16="http://schemas.microsoft.com/office/drawing/2014/main" id="{086EC1D1-4DC8-4165-84A4-FAE347F36FB5}"/>
              </a:ext>
            </a:extLst>
          </p:cNvPr>
          <p:cNvSpPr txBox="1"/>
          <p:nvPr/>
        </p:nvSpPr>
        <p:spPr>
          <a:xfrm>
            <a:off x="3196302" y="4301464"/>
            <a:ext cx="639151" cy="461665"/>
          </a:xfrm>
          <a:prstGeom prst="rect">
            <a:avLst/>
          </a:prstGeom>
          <a:noFill/>
        </p:spPr>
        <p:txBody>
          <a:bodyPr wrap="square" rtlCol="0">
            <a:spAutoFit/>
          </a:bodyPr>
          <a:lstStyle/>
          <a:p>
            <a:r>
              <a:rPr lang="en-US" altLang="zh-CN" sz="1200" dirty="0">
                <a:latin typeface="+mn-lt"/>
                <a:ea typeface="+mn-ea"/>
              </a:rPr>
              <a:t>object</a:t>
            </a:r>
            <a:r>
              <a:rPr lang="zh-CN" altLang="en-US" sz="1200" dirty="0">
                <a:latin typeface="+mn-lt"/>
                <a:ea typeface="+mn-ea"/>
              </a:rPr>
              <a:t>建模</a:t>
            </a:r>
          </a:p>
        </p:txBody>
      </p:sp>
      <p:sp>
        <p:nvSpPr>
          <p:cNvPr id="136" name="矩形 135">
            <a:extLst>
              <a:ext uri="{FF2B5EF4-FFF2-40B4-BE49-F238E27FC236}">
                <a16:creationId xmlns:a16="http://schemas.microsoft.com/office/drawing/2014/main" id="{DC98DDB1-4D51-41D8-AF9E-B8A1F98A379E}"/>
              </a:ext>
            </a:extLst>
          </p:cNvPr>
          <p:cNvSpPr/>
          <p:nvPr/>
        </p:nvSpPr>
        <p:spPr bwMode="auto">
          <a:xfrm>
            <a:off x="3534454" y="5421902"/>
            <a:ext cx="1847136" cy="675544"/>
          </a:xfrm>
          <a:prstGeom prst="rect">
            <a:avLst/>
          </a:prstGeom>
          <a:noFill/>
          <a:ln w="19050">
            <a:solidFill>
              <a:srgbClr val="FF0000"/>
            </a:solidFill>
            <a:prstDash val="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3"/>
              </a:solidFill>
              <a:latin typeface="+mj-lt"/>
            </a:endParaRPr>
          </a:p>
        </p:txBody>
      </p:sp>
      <p:cxnSp>
        <p:nvCxnSpPr>
          <p:cNvPr id="137" name="直接连接符 136">
            <a:extLst>
              <a:ext uri="{FF2B5EF4-FFF2-40B4-BE49-F238E27FC236}">
                <a16:creationId xmlns:a16="http://schemas.microsoft.com/office/drawing/2014/main" id="{7F399F2E-BCC2-44AA-8588-F0650F7FFDE6}"/>
              </a:ext>
            </a:extLst>
          </p:cNvPr>
          <p:cNvCxnSpPr>
            <a:cxnSpLocks/>
          </p:cNvCxnSpPr>
          <p:nvPr/>
        </p:nvCxnSpPr>
        <p:spPr bwMode="auto">
          <a:xfrm>
            <a:off x="2942864" y="4734487"/>
            <a:ext cx="32366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连接符: 肘形 144">
            <a:extLst>
              <a:ext uri="{FF2B5EF4-FFF2-40B4-BE49-F238E27FC236}">
                <a16:creationId xmlns:a16="http://schemas.microsoft.com/office/drawing/2014/main" id="{7EAA3BE1-3D55-47D4-9472-F5D987129A87}"/>
              </a:ext>
            </a:extLst>
          </p:cNvPr>
          <p:cNvCxnSpPr>
            <a:cxnSpLocks/>
          </p:cNvCxnSpPr>
          <p:nvPr/>
        </p:nvCxnSpPr>
        <p:spPr bwMode="auto">
          <a:xfrm rot="16200000" flipH="1">
            <a:off x="2890128" y="5124160"/>
            <a:ext cx="1007365" cy="242530"/>
          </a:xfrm>
          <a:prstGeom prst="bentConnector3">
            <a:avLst>
              <a:gd name="adj1" fmla="val 100236"/>
            </a:avLst>
          </a:prstGeom>
          <a:solidFill>
            <a:schemeClr val="accent1"/>
          </a:solidFill>
          <a:ln w="9525" cap="flat" cmpd="sng" algn="ctr">
            <a:solidFill>
              <a:schemeClr val="tx1"/>
            </a:solidFill>
            <a:prstDash val="solid"/>
            <a:round/>
            <a:headEnd type="none" w="med" len="med"/>
            <a:tailEnd type="triangle"/>
          </a:ln>
          <a:effectLst/>
        </p:spPr>
      </p:cxnSp>
      <p:pic>
        <p:nvPicPr>
          <p:cNvPr id="4" name="图片 3">
            <a:extLst>
              <a:ext uri="{FF2B5EF4-FFF2-40B4-BE49-F238E27FC236}">
                <a16:creationId xmlns:a16="http://schemas.microsoft.com/office/drawing/2014/main" id="{185B6B12-2379-4FFE-9894-E1A05E7BB7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0296" y="3312982"/>
            <a:ext cx="2518434" cy="2999824"/>
          </a:xfrm>
          <a:prstGeom prst="rect">
            <a:avLst/>
          </a:prstGeom>
        </p:spPr>
      </p:pic>
      <p:sp>
        <p:nvSpPr>
          <p:cNvPr id="43" name="内容占位符 1">
            <a:extLst>
              <a:ext uri="{FF2B5EF4-FFF2-40B4-BE49-F238E27FC236}">
                <a16:creationId xmlns:a16="http://schemas.microsoft.com/office/drawing/2014/main" id="{7FE5871F-9098-40BE-BDB6-2C76CF0C15EF}"/>
              </a:ext>
            </a:extLst>
          </p:cNvPr>
          <p:cNvSpPr txBox="1">
            <a:spLocks/>
          </p:cNvSpPr>
          <p:nvPr/>
        </p:nvSpPr>
        <p:spPr>
          <a:xfrm>
            <a:off x="8039293" y="2692406"/>
            <a:ext cx="3960440" cy="467205"/>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11"/>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dirty="0">
                <a:solidFill>
                  <a:srgbClr val="0000FF"/>
                </a:solidFill>
              </a:rPr>
              <a:t>Affordance</a:t>
            </a:r>
            <a:r>
              <a:rPr lang="zh-CN" altLang="en-US" sz="2400" dirty="0">
                <a:solidFill>
                  <a:srgbClr val="0000FF"/>
                </a:solidFill>
              </a:rPr>
              <a:t>中的</a:t>
            </a:r>
            <a:r>
              <a:rPr lang="en-US" altLang="zh-CN" sz="2400" dirty="0">
                <a:solidFill>
                  <a:srgbClr val="0000FF"/>
                </a:solidFill>
              </a:rPr>
              <a:t>contact </a:t>
            </a:r>
            <a:r>
              <a:rPr lang="zh-CN" altLang="en-US" sz="2400" dirty="0">
                <a:solidFill>
                  <a:srgbClr val="0000FF"/>
                </a:solidFill>
              </a:rPr>
              <a:t>：</a:t>
            </a:r>
          </a:p>
          <a:p>
            <a:pPr marL="0" indent="0">
              <a:buNone/>
            </a:pPr>
            <a:endParaRPr lang="en-US" altLang="zh-CN" sz="2400" kern="0" dirty="0">
              <a:solidFill>
                <a:srgbClr val="0000FF"/>
              </a:solidFill>
            </a:endParaRPr>
          </a:p>
        </p:txBody>
      </p:sp>
      <p:pic>
        <p:nvPicPr>
          <p:cNvPr id="44" name="图片 43">
            <a:extLst>
              <a:ext uri="{FF2B5EF4-FFF2-40B4-BE49-F238E27FC236}">
                <a16:creationId xmlns:a16="http://schemas.microsoft.com/office/drawing/2014/main" id="{89D68FEA-39BB-4040-9634-C91B3FF0F39F}"/>
              </a:ext>
            </a:extLst>
          </p:cNvPr>
          <p:cNvPicPr>
            <a:picLocks noChangeAspect="1"/>
          </p:cNvPicPr>
          <p:nvPr/>
        </p:nvPicPr>
        <p:blipFill>
          <a:blip r:embed="rId12"/>
          <a:stretch>
            <a:fillRect/>
          </a:stretch>
        </p:blipFill>
        <p:spPr>
          <a:xfrm>
            <a:off x="159325" y="3494960"/>
            <a:ext cx="1246706" cy="1872735"/>
          </a:xfrm>
          <a:prstGeom prst="rect">
            <a:avLst/>
          </a:prstGeom>
        </p:spPr>
      </p:pic>
    </p:spTree>
    <p:extLst>
      <p:ext uri="{BB962C8B-B14F-4D97-AF65-F5344CB8AC3E}">
        <p14:creationId xmlns:p14="http://schemas.microsoft.com/office/powerpoint/2010/main" val="428466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EA7C8A9-9149-4A5D-BC00-E3FE28078178}"/>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id="{BF2D8917-E8AB-42C2-BA28-79051C549971}"/>
              </a:ext>
            </a:extLst>
          </p:cNvPr>
          <p:cNvSpPr txBox="1"/>
          <p:nvPr/>
        </p:nvSpPr>
        <p:spPr>
          <a:xfrm>
            <a:off x="2711624" y="1478722"/>
            <a:ext cx="9266555" cy="3900555"/>
          </a:xfrm>
          <a:prstGeom prst="rect">
            <a:avLst/>
          </a:prstGeom>
          <a:noFill/>
        </p:spPr>
        <p:txBody>
          <a:bodyPr wrap="square" rtlCol="0">
            <a:spAutoFit/>
          </a:bodyPr>
          <a:lstStyle/>
          <a:p>
            <a:pPr>
              <a:lnSpc>
                <a:spcPct val="200000"/>
              </a:lnSpc>
            </a:pPr>
            <a:r>
              <a:rPr lang="en-US" altLang="zh-CN" sz="2800" b="1" dirty="0">
                <a:solidFill>
                  <a:srgbClr val="C00000"/>
                </a:solidFill>
                <a:latin typeface="+mj-lt"/>
              </a:rPr>
              <a:t> </a:t>
            </a:r>
            <a:r>
              <a:rPr lang="en-US" altLang="zh-CN" sz="4400" b="1" dirty="0">
                <a:solidFill>
                  <a:srgbClr val="C00000"/>
                </a:solidFill>
                <a:latin typeface="+mj-lt"/>
                <a:sym typeface="+mn-ea"/>
              </a:rPr>
              <a:t>3D Contact point</a:t>
            </a:r>
          </a:p>
          <a:p>
            <a:pPr>
              <a:lnSpc>
                <a:spcPct val="200000"/>
              </a:lnSpc>
            </a:pPr>
            <a:r>
              <a:rPr lang="en-US" altLang="zh-CN" sz="2800" b="1" dirty="0">
                <a:solidFill>
                  <a:schemeClr val="accent2"/>
                </a:solidFill>
                <a:latin typeface="+mj-lt"/>
              </a:rPr>
              <a:t> </a:t>
            </a:r>
            <a:r>
              <a:rPr lang="en-US" altLang="zh-CN" sz="2800" b="1" dirty="0">
                <a:solidFill>
                  <a:srgbClr val="C00000"/>
                </a:solidFill>
                <a:ea typeface="宋体" panose="02010600030101010101" pitchFamily="2" charset="-122"/>
              </a:rPr>
              <a:t>Human Pose </a:t>
            </a:r>
            <a:r>
              <a:rPr lang="en-US" altLang="zh-CN" sz="2800" b="1" dirty="0">
                <a:solidFill>
                  <a:srgbClr val="000000"/>
                </a:solidFill>
                <a:ea typeface="宋体" panose="02010600030101010101" pitchFamily="2" charset="-122"/>
              </a:rPr>
              <a:t>and </a:t>
            </a:r>
            <a:r>
              <a:rPr lang="en-US" altLang="zh-CN" sz="2800" b="1" dirty="0">
                <a:solidFill>
                  <a:srgbClr val="C00000"/>
                </a:solidFill>
                <a:ea typeface="宋体" panose="02010600030101010101" pitchFamily="2" charset="-122"/>
              </a:rPr>
              <a:t>Parsing</a:t>
            </a:r>
            <a:r>
              <a:rPr lang="en-US" altLang="zh-CN" sz="2800" b="1" dirty="0">
                <a:solidFill>
                  <a:srgbClr val="000000"/>
                </a:solidFill>
                <a:ea typeface="宋体" panose="02010600030101010101" pitchFamily="2" charset="-122"/>
              </a:rPr>
              <a:t> from </a:t>
            </a:r>
            <a:r>
              <a:rPr lang="en-US" altLang="zh-CN" sz="2800" b="1" dirty="0">
                <a:latin typeface="+mj-lt"/>
              </a:rPr>
              <a:t>RGB(s)</a:t>
            </a:r>
          </a:p>
          <a:p>
            <a:pPr>
              <a:lnSpc>
                <a:spcPct val="200000"/>
              </a:lnSpc>
            </a:pPr>
            <a:r>
              <a:rPr lang="en-US" altLang="zh-CN" sz="2800" b="1" dirty="0">
                <a:solidFill>
                  <a:srgbClr val="C00000"/>
                </a:solidFill>
              </a:rPr>
              <a:t>Object part </a:t>
            </a:r>
            <a:r>
              <a:rPr lang="en-US" altLang="zh-CN" sz="2800" b="1" dirty="0"/>
              <a:t>localization from RGB(S)</a:t>
            </a:r>
            <a:endParaRPr lang="en-US" altLang="zh-CN" sz="2800" b="1" dirty="0">
              <a:latin typeface="+mj-lt"/>
            </a:endParaRPr>
          </a:p>
          <a:p>
            <a:pPr>
              <a:lnSpc>
                <a:spcPct val="200000"/>
              </a:lnSpc>
            </a:pPr>
            <a:r>
              <a:rPr lang="en-US" altLang="zh-CN" sz="2800" b="1" dirty="0">
                <a:solidFill>
                  <a:schemeClr val="accent2"/>
                </a:solidFill>
                <a:latin typeface="+mj-lt"/>
              </a:rPr>
              <a:t> </a:t>
            </a:r>
            <a:r>
              <a:rPr lang="en-US" altLang="zh-CN" sz="2800" b="1" dirty="0">
                <a:solidFill>
                  <a:srgbClr val="C00000"/>
                </a:solidFill>
                <a:ea typeface="宋体" panose="02010600030101010101" pitchFamily="2" charset="-122"/>
              </a:rPr>
              <a:t>Depth</a:t>
            </a:r>
            <a:r>
              <a:rPr lang="en-US" altLang="zh-CN" sz="2800" b="1" dirty="0">
                <a:solidFill>
                  <a:srgbClr val="000000"/>
                </a:solidFill>
                <a:ea typeface="宋体" panose="02010600030101010101" pitchFamily="2" charset="-122"/>
              </a:rPr>
              <a:t> Estimation</a:t>
            </a:r>
            <a:r>
              <a:rPr lang="en-US" altLang="zh-CN" sz="2800" b="1" dirty="0">
                <a:latin typeface="+mj-lt"/>
              </a:rPr>
              <a:t> from </a:t>
            </a:r>
            <a:r>
              <a:rPr lang="en-US" altLang="zh-CN" sz="2800" b="1" dirty="0"/>
              <a:t>RGB(s)</a:t>
            </a:r>
            <a:endParaRPr lang="en-US" altLang="zh-CN" sz="2800" b="1" dirty="0">
              <a:latin typeface="+mj-lt"/>
            </a:endParaRPr>
          </a:p>
        </p:txBody>
      </p:sp>
    </p:spTree>
    <p:extLst>
      <p:ext uri="{BB962C8B-B14F-4D97-AF65-F5344CB8AC3E}">
        <p14:creationId xmlns:p14="http://schemas.microsoft.com/office/powerpoint/2010/main" val="22456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A\Desktop\paper\14_SIGGRAPH_Shape2Pose\18.png">
            <a:extLst>
              <a:ext uri="{FF2B5EF4-FFF2-40B4-BE49-F238E27FC236}">
                <a16:creationId xmlns:a16="http://schemas.microsoft.com/office/drawing/2014/main" id="{0F4E79B6-3CDF-465C-A9C7-4E46E1BD7E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287"/>
          <a:stretch/>
        </p:blipFill>
        <p:spPr bwMode="auto">
          <a:xfrm>
            <a:off x="8665399" y="3556221"/>
            <a:ext cx="3184891" cy="2705330"/>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336000" y="996892"/>
            <a:ext cx="11520000" cy="565697"/>
          </a:xfrm>
        </p:spPr>
        <p:txBody>
          <a:bodyPr/>
          <a:lstStyle/>
          <a:p>
            <a:pPr marL="0" indent="0" eaLnBrk="1" hangingPunct="1">
              <a:buNone/>
            </a:pPr>
            <a:r>
              <a:rPr lang="zh-CN" altLang="en-US" sz="2000" b="0" dirty="0">
                <a:latin typeface="+mn-lt"/>
                <a:ea typeface="+mj-ea"/>
              </a:rPr>
              <a:t>给定输入</a:t>
            </a:r>
            <a:r>
              <a:rPr lang="en-US" altLang="zh-CN" sz="2000" b="0" dirty="0">
                <a:latin typeface="+mn-lt"/>
                <a:ea typeface="+mj-ea"/>
              </a:rPr>
              <a:t>3Dshape</a:t>
            </a:r>
            <a:r>
              <a:rPr lang="zh-CN" altLang="en-US" sz="2000" b="0" dirty="0">
                <a:latin typeface="+mn-lt"/>
                <a:ea typeface="+mj-ea"/>
              </a:rPr>
              <a:t>，通过结合局部区域分类和全局运动学约束搜索，预测相应的人体姿势，包括接触点和运动学参数。</a:t>
            </a:r>
          </a:p>
        </p:txBody>
      </p:sp>
      <p:sp>
        <p:nvSpPr>
          <p:cNvPr id="5" name="文本框 4">
            <a:extLst>
              <a:ext uri="{FF2B5EF4-FFF2-40B4-BE49-F238E27FC236}">
                <a16:creationId xmlns:a16="http://schemas.microsoft.com/office/drawing/2014/main" id="{6988109F-9ABA-492D-B955-7A9D57839AD7}"/>
              </a:ext>
            </a:extLst>
          </p:cNvPr>
          <p:cNvSpPr txBox="1"/>
          <p:nvPr/>
        </p:nvSpPr>
        <p:spPr>
          <a:xfrm>
            <a:off x="0" y="6145310"/>
            <a:ext cx="12192000" cy="369332"/>
          </a:xfrm>
          <a:prstGeom prst="rect">
            <a:avLst/>
          </a:prstGeom>
          <a:solidFill>
            <a:schemeClr val="bg1"/>
          </a:solidFill>
        </p:spPr>
        <p:txBody>
          <a:bodyPr wrap="square" rtlCol="0">
            <a:spAutoFit/>
          </a:bodyPr>
          <a:lstStyle/>
          <a:p>
            <a:r>
              <a:rPr lang="en-US" altLang="zh-CN" dirty="0">
                <a:latin typeface="+mn-lt"/>
              </a:rPr>
              <a:t>V. Kim, S. Chaudhuri, L. </a:t>
            </a:r>
            <a:r>
              <a:rPr lang="en-US" altLang="zh-CN" dirty="0" err="1">
                <a:latin typeface="+mn-lt"/>
              </a:rPr>
              <a:t>Guibas</a:t>
            </a:r>
            <a:r>
              <a:rPr lang="en-US" altLang="zh-CN" dirty="0">
                <a:latin typeface="+mn-lt"/>
              </a:rPr>
              <a:t>, T. Funkhouser. </a:t>
            </a:r>
            <a:r>
              <a:rPr lang="en-US" altLang="zh-CN" b="1" dirty="0">
                <a:solidFill>
                  <a:schemeClr val="dk1"/>
                </a:solidFill>
                <a:latin typeface="+mn-lt"/>
              </a:rPr>
              <a:t>Shape2Pose: </a:t>
            </a:r>
            <a:r>
              <a:rPr lang="en-US" altLang="zh-CN" b="1" dirty="0">
                <a:solidFill>
                  <a:srgbClr val="FF0000"/>
                </a:solidFill>
                <a:latin typeface="+mn-lt"/>
              </a:rPr>
              <a:t>Human-Centric</a:t>
            </a:r>
            <a:r>
              <a:rPr lang="en-US" altLang="zh-CN" b="1" dirty="0">
                <a:solidFill>
                  <a:schemeClr val="dk1"/>
                </a:solidFill>
                <a:latin typeface="+mn-lt"/>
              </a:rPr>
              <a:t> Shape </a:t>
            </a:r>
            <a:r>
              <a:rPr lang="en-US" altLang="zh-CN" b="1" dirty="0">
                <a:solidFill>
                  <a:srgbClr val="FF0000"/>
                </a:solidFill>
                <a:latin typeface="+mn-lt"/>
              </a:rPr>
              <a:t>Analysis</a:t>
            </a:r>
            <a:r>
              <a:rPr lang="en-US" altLang="zh-CN" dirty="0">
                <a:solidFill>
                  <a:schemeClr val="dk1"/>
                </a:solidFill>
                <a:latin typeface="+mn-lt"/>
              </a:rPr>
              <a:t>. SIGGRAPH 2012</a:t>
            </a:r>
            <a:r>
              <a:rPr lang="en-US" altLang="zh-CN" dirty="0">
                <a:latin typeface="+mn-lt"/>
              </a:rPr>
              <a:t>.</a:t>
            </a:r>
            <a:endParaRPr lang="en-US" altLang="zh-CN" dirty="0">
              <a:solidFill>
                <a:schemeClr val="dk1"/>
              </a:solidFill>
              <a:latin typeface="+mn-lt"/>
            </a:endParaRPr>
          </a:p>
        </p:txBody>
      </p:sp>
      <p:pic>
        <p:nvPicPr>
          <p:cNvPr id="7" name="图片 6">
            <a:extLst>
              <a:ext uri="{FF2B5EF4-FFF2-40B4-BE49-F238E27FC236}">
                <a16:creationId xmlns:a16="http://schemas.microsoft.com/office/drawing/2014/main" id="{11736B84-A1CB-429E-884F-9C35973F57AF}"/>
              </a:ext>
            </a:extLst>
          </p:cNvPr>
          <p:cNvPicPr>
            <a:picLocks noChangeAspect="1"/>
          </p:cNvPicPr>
          <p:nvPr/>
        </p:nvPicPr>
        <p:blipFill rotWithShape="1">
          <a:blip r:embed="rId4">
            <a:extLst>
              <a:ext uri="{28A0092B-C50C-407E-A947-70E740481C1C}">
                <a14:useLocalDpi xmlns:a14="http://schemas.microsoft.com/office/drawing/2010/main" val="0"/>
              </a:ext>
            </a:extLst>
          </a:blip>
          <a:srcRect l="5920"/>
          <a:stretch/>
        </p:blipFill>
        <p:spPr>
          <a:xfrm>
            <a:off x="191344" y="3429000"/>
            <a:ext cx="7928948" cy="2137237"/>
          </a:xfrm>
          <a:prstGeom prst="rect">
            <a:avLst/>
          </a:prstGeom>
        </p:spPr>
      </p:pic>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321735" y="74535"/>
            <a:ext cx="11501967" cy="642937"/>
          </a:xfrm>
        </p:spPr>
        <p:txBody>
          <a:bodyPr/>
          <a:lstStyle/>
          <a:p>
            <a:r>
              <a:rPr lang="en-US" altLang="zh-CN" dirty="0"/>
              <a:t>Related work</a:t>
            </a:r>
            <a:endParaRPr lang="zh-CN" altLang="en-US" dirty="0"/>
          </a:p>
        </p:txBody>
      </p:sp>
      <p:pic>
        <p:nvPicPr>
          <p:cNvPr id="11" name="Picture 2" descr="C:\Users\A\Desktop\paper\14_SIGGRAPH_Shape2Pose\16.png">
            <a:extLst>
              <a:ext uri="{FF2B5EF4-FFF2-40B4-BE49-F238E27FC236}">
                <a16:creationId xmlns:a16="http://schemas.microsoft.com/office/drawing/2014/main" id="{04FFFA5E-BE24-4798-8417-6BC2428C97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9359"/>
          <a:stretch/>
        </p:blipFill>
        <p:spPr bwMode="auto">
          <a:xfrm>
            <a:off x="7996494" y="1737260"/>
            <a:ext cx="3827208" cy="1945047"/>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1">
            <a:extLst>
              <a:ext uri="{FF2B5EF4-FFF2-40B4-BE49-F238E27FC236}">
                <a16:creationId xmlns:a16="http://schemas.microsoft.com/office/drawing/2014/main" id="{183B9C45-1F2A-43D2-9FE5-741AFE46E83D}"/>
              </a:ext>
            </a:extLst>
          </p:cNvPr>
          <p:cNvSpPr txBox="1">
            <a:spLocks/>
          </p:cNvSpPr>
          <p:nvPr/>
        </p:nvSpPr>
        <p:spPr bwMode="auto">
          <a:xfrm>
            <a:off x="366835" y="1844769"/>
            <a:ext cx="6782376" cy="1540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a:t>
            </a:r>
            <a:r>
              <a:rPr lang="en-US" altLang="zh-CN" sz="1800" b="0" dirty="0"/>
              <a:t>3D shape</a:t>
            </a:r>
          </a:p>
          <a:p>
            <a:r>
              <a:rPr lang="zh-CN" altLang="en-US" sz="1800" b="0" dirty="0"/>
              <a:t>输出 ：可能的人类交互姿势的一组关节角度和接触点</a:t>
            </a:r>
            <a:endParaRPr lang="en-US" altLang="zh-CN" sz="1800" b="0" dirty="0"/>
          </a:p>
          <a:p>
            <a:r>
              <a:rPr lang="zh-CN" altLang="en-US" sz="1800" b="0" dirty="0"/>
              <a:t>接触点：</a:t>
            </a:r>
            <a:r>
              <a:rPr lang="en-US" altLang="zh-CN" sz="1800" b="0" dirty="0"/>
              <a:t>shape</a:t>
            </a:r>
            <a:r>
              <a:rPr lang="zh-CN" altLang="en-US" sz="1800" b="0" dirty="0"/>
              <a:t>上的采样点</a:t>
            </a:r>
            <a:r>
              <a:rPr lang="en-US" altLang="zh-CN" sz="1800" b="0" dirty="0"/>
              <a:t>S</a:t>
            </a:r>
            <a:r>
              <a:rPr lang="zh-CN" altLang="en-US" sz="1800" b="0" dirty="0"/>
              <a:t>，</a:t>
            </a:r>
            <a:r>
              <a:rPr lang="en-US" altLang="zh-CN" sz="1800" b="0" dirty="0"/>
              <a:t>P</a:t>
            </a:r>
            <a:r>
              <a:rPr lang="zh-CN" altLang="en-US" sz="1800" b="0" dirty="0"/>
              <a:t>表示</a:t>
            </a:r>
            <a:r>
              <a:rPr lang="en-US" altLang="zh-CN" sz="1800" b="0" dirty="0"/>
              <a:t>human body part</a:t>
            </a:r>
          </a:p>
          <a:p>
            <a:r>
              <a:rPr lang="en-US" altLang="zh-CN" sz="1800" b="0" dirty="0"/>
              <a:t>                m:P→S</a:t>
            </a:r>
          </a:p>
        </p:txBody>
      </p:sp>
    </p:spTree>
    <p:extLst>
      <p:ext uri="{BB962C8B-B14F-4D97-AF65-F5344CB8AC3E}">
        <p14:creationId xmlns:p14="http://schemas.microsoft.com/office/powerpoint/2010/main" val="303796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303702" y="991120"/>
            <a:ext cx="11520000" cy="1150542"/>
          </a:xfrm>
        </p:spPr>
        <p:txBody>
          <a:bodyPr/>
          <a:lstStyle/>
          <a:p>
            <a:pPr marL="0" indent="0" eaLnBrk="1" hangingPunct="1">
              <a:buNone/>
            </a:pPr>
            <a:r>
              <a:rPr lang="zh-CN" altLang="en-US" sz="2000" b="0" dirty="0">
                <a:latin typeface="+mn-lt"/>
                <a:ea typeface="+mj-ea"/>
              </a:rPr>
              <a:t>本文提出了一种在三维场景的几何和功能之间建立关联的方法。预测在</a:t>
            </a:r>
            <a:r>
              <a:rPr lang="en-US" altLang="zh-CN" sz="2000" b="0" dirty="0">
                <a:latin typeface="+mn-lt"/>
                <a:ea typeface="+mj-ea"/>
              </a:rPr>
              <a:t>3D</a:t>
            </a:r>
            <a:r>
              <a:rPr lang="zh-CN" altLang="en-US" sz="2000" b="0" dirty="0">
                <a:latin typeface="+mn-lt"/>
                <a:ea typeface="+mj-ea"/>
              </a:rPr>
              <a:t>场景中的所有位置上发生给定动作的可能性，并将该表示称为</a:t>
            </a:r>
            <a:r>
              <a:rPr lang="en-US" altLang="zh-CN" sz="2000" b="0" dirty="0">
                <a:latin typeface="+mn-lt"/>
                <a:ea typeface="+mj-ea"/>
              </a:rPr>
              <a:t>action maps</a:t>
            </a:r>
            <a:r>
              <a:rPr lang="zh-CN" altLang="en-US" sz="2000" b="0" dirty="0">
                <a:latin typeface="+mn-lt"/>
                <a:ea typeface="+mj-ea"/>
              </a:rPr>
              <a:t>，并提出了一种使用</a:t>
            </a:r>
            <a:r>
              <a:rPr lang="en-US" altLang="zh-CN" sz="2000" b="0" dirty="0">
                <a:latin typeface="+mn-lt"/>
                <a:ea typeface="+mj-ea"/>
              </a:rPr>
              <a:t>action maps</a:t>
            </a:r>
            <a:r>
              <a:rPr lang="zh-CN" altLang="en-US" sz="2000" b="0" dirty="0">
                <a:latin typeface="+mn-lt"/>
                <a:ea typeface="+mj-ea"/>
              </a:rPr>
              <a:t>通过功能相似性来表征</a:t>
            </a:r>
            <a:r>
              <a:rPr lang="en-US" altLang="zh-CN" sz="2000" b="0" dirty="0">
                <a:latin typeface="+mn-lt"/>
                <a:ea typeface="+mj-ea"/>
              </a:rPr>
              <a:t>3D</a:t>
            </a:r>
            <a:r>
              <a:rPr lang="zh-CN" altLang="en-US" sz="2000" b="0" dirty="0">
                <a:latin typeface="+mn-lt"/>
                <a:ea typeface="+mj-ea"/>
              </a:rPr>
              <a:t>场景的方法。</a:t>
            </a:r>
          </a:p>
        </p:txBody>
      </p:sp>
      <p:sp>
        <p:nvSpPr>
          <p:cNvPr id="5" name="文本框 4">
            <a:extLst>
              <a:ext uri="{FF2B5EF4-FFF2-40B4-BE49-F238E27FC236}">
                <a16:creationId xmlns:a16="http://schemas.microsoft.com/office/drawing/2014/main" id="{6988109F-9ABA-492D-B955-7A9D57839AD7}"/>
              </a:ext>
            </a:extLst>
          </p:cNvPr>
          <p:cNvSpPr txBox="1"/>
          <p:nvPr/>
        </p:nvSpPr>
        <p:spPr>
          <a:xfrm>
            <a:off x="0" y="6145310"/>
            <a:ext cx="12192000" cy="646331"/>
          </a:xfrm>
          <a:prstGeom prst="rect">
            <a:avLst/>
          </a:prstGeom>
          <a:solidFill>
            <a:schemeClr val="bg1"/>
          </a:solidFill>
        </p:spPr>
        <p:txBody>
          <a:bodyPr wrap="square" rtlCol="0">
            <a:spAutoFit/>
          </a:bodyPr>
          <a:lstStyle/>
          <a:p>
            <a:r>
              <a:rPr lang="en-US" altLang="zh-CN" dirty="0" err="1">
                <a:solidFill>
                  <a:schemeClr val="dk1"/>
                </a:solidFill>
              </a:rPr>
              <a:t>Manolis</a:t>
            </a:r>
            <a:r>
              <a:rPr lang="en-US" altLang="zh-CN" dirty="0">
                <a:solidFill>
                  <a:schemeClr val="dk1"/>
                </a:solidFill>
              </a:rPr>
              <a:t> Savva, Angel X. Chang, Pat Hanrahan. </a:t>
            </a:r>
            <a:r>
              <a:rPr lang="en-US" altLang="zh-CN" dirty="0" err="1">
                <a:solidFill>
                  <a:schemeClr val="dk1"/>
                </a:solidFill>
              </a:rPr>
              <a:t>SceneGrok</a:t>
            </a:r>
            <a:r>
              <a:rPr lang="en-US" altLang="zh-CN" dirty="0">
                <a:solidFill>
                  <a:schemeClr val="dk1"/>
                </a:solidFill>
              </a:rPr>
              <a:t>: Inferring Action Maps in 3D Environments.  SIGGRAPH Asia 2014 Technical Papers</a:t>
            </a:r>
            <a:endParaRPr lang="en-US" altLang="zh-CN" dirty="0">
              <a:solidFill>
                <a:schemeClr val="dk1"/>
              </a:solidFill>
              <a:latin typeface="+mn-lt"/>
            </a:endParaRPr>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321735" y="74535"/>
            <a:ext cx="11501967" cy="642937"/>
          </a:xfrm>
        </p:spPr>
        <p:txBody>
          <a:bodyPr/>
          <a:lstStyle/>
          <a:p>
            <a:r>
              <a:rPr lang="en-US" altLang="zh-CN" dirty="0"/>
              <a:t>Related work</a:t>
            </a:r>
            <a:endParaRPr lang="zh-CN" altLang="en-US" dirty="0"/>
          </a:p>
        </p:txBody>
      </p:sp>
      <p:sp>
        <p:nvSpPr>
          <p:cNvPr id="12" name="内容占位符 1">
            <a:extLst>
              <a:ext uri="{FF2B5EF4-FFF2-40B4-BE49-F238E27FC236}">
                <a16:creationId xmlns:a16="http://schemas.microsoft.com/office/drawing/2014/main" id="{183B9C45-1F2A-43D2-9FE5-741AFE46E83D}"/>
              </a:ext>
            </a:extLst>
          </p:cNvPr>
          <p:cNvSpPr txBox="1">
            <a:spLocks/>
          </p:cNvSpPr>
          <p:nvPr/>
        </p:nvSpPr>
        <p:spPr bwMode="auto">
          <a:xfrm>
            <a:off x="321736" y="2141662"/>
            <a:ext cx="6782376" cy="1117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t>输入：</a:t>
            </a:r>
            <a:r>
              <a:rPr lang="en-US" altLang="zh-CN" sz="1800" b="0" dirty="0"/>
              <a:t>RGBD</a:t>
            </a:r>
            <a:r>
              <a:rPr lang="zh-CN" altLang="en-US" sz="1800" b="0" dirty="0"/>
              <a:t>视频序列</a:t>
            </a:r>
            <a:endParaRPr lang="en-US" altLang="zh-CN" sz="1800" b="0" dirty="0"/>
          </a:p>
          <a:p>
            <a:r>
              <a:rPr lang="zh-CN" altLang="en-US" sz="1800" b="0" dirty="0"/>
              <a:t>输出 ：</a:t>
            </a:r>
            <a:r>
              <a:rPr lang="en-US" altLang="zh-CN" sz="1800" b="0" dirty="0"/>
              <a:t>Action Maps</a:t>
            </a:r>
          </a:p>
          <a:p>
            <a:r>
              <a:rPr lang="zh-CN" altLang="en-US" sz="1800" b="0" dirty="0"/>
              <a:t>接触点：</a:t>
            </a:r>
            <a:r>
              <a:rPr lang="en-US" altLang="zh-CN" sz="1800" b="0" dirty="0"/>
              <a:t>heatmap</a:t>
            </a:r>
            <a:r>
              <a:rPr lang="zh-CN" altLang="en-US" sz="1800" b="0" dirty="0"/>
              <a:t>，在场景每个位置发生给定动作的概率</a:t>
            </a:r>
            <a:endParaRPr lang="en-US" altLang="zh-CN" sz="1800" b="0" dirty="0"/>
          </a:p>
        </p:txBody>
      </p:sp>
      <p:pic>
        <p:nvPicPr>
          <p:cNvPr id="2" name="图片 1">
            <a:extLst>
              <a:ext uri="{FF2B5EF4-FFF2-40B4-BE49-F238E27FC236}">
                <a16:creationId xmlns:a16="http://schemas.microsoft.com/office/drawing/2014/main" id="{BD4840DD-127A-449C-B863-47376073D88B}"/>
              </a:ext>
            </a:extLst>
          </p:cNvPr>
          <p:cNvPicPr>
            <a:picLocks noChangeAspect="1"/>
          </p:cNvPicPr>
          <p:nvPr/>
        </p:nvPicPr>
        <p:blipFill>
          <a:blip r:embed="rId3"/>
          <a:stretch>
            <a:fillRect/>
          </a:stretch>
        </p:blipFill>
        <p:spPr>
          <a:xfrm>
            <a:off x="0" y="3289085"/>
            <a:ext cx="12192000" cy="2856225"/>
          </a:xfrm>
          <a:prstGeom prst="rect">
            <a:avLst/>
          </a:prstGeom>
        </p:spPr>
      </p:pic>
    </p:spTree>
    <p:extLst>
      <p:ext uri="{BB962C8B-B14F-4D97-AF65-F5344CB8AC3E}">
        <p14:creationId xmlns:p14="http://schemas.microsoft.com/office/powerpoint/2010/main" val="43129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9B90CE7-37EB-4C60-9641-3B942D8D0C8A}"/>
              </a:ext>
            </a:extLst>
          </p:cNvPr>
          <p:cNvSpPr>
            <a:spLocks noGrp="1"/>
          </p:cNvSpPr>
          <p:nvPr>
            <p:ph type="title"/>
          </p:nvPr>
        </p:nvSpPr>
        <p:spPr/>
        <p:txBody>
          <a:bodyPr/>
          <a:lstStyle/>
          <a:p>
            <a:r>
              <a:rPr lang="en-US" altLang="zh-CN" dirty="0"/>
              <a:t>Related work</a:t>
            </a:r>
            <a:endParaRPr lang="zh-CN" altLang="en-US" dirty="0"/>
          </a:p>
        </p:txBody>
      </p:sp>
      <p:sp>
        <p:nvSpPr>
          <p:cNvPr id="4" name="内容占位符 2">
            <a:extLst>
              <a:ext uri="{FF2B5EF4-FFF2-40B4-BE49-F238E27FC236}">
                <a16:creationId xmlns:a16="http://schemas.microsoft.com/office/drawing/2014/main" id="{F4AD2141-F688-40F3-961E-76E20E40C7C5}"/>
              </a:ext>
            </a:extLst>
          </p:cNvPr>
          <p:cNvSpPr>
            <a:spLocks noGrp="1"/>
          </p:cNvSpPr>
          <p:nvPr>
            <p:ph idx="1"/>
          </p:nvPr>
        </p:nvSpPr>
        <p:spPr>
          <a:xfrm>
            <a:off x="1829853" y="1077271"/>
            <a:ext cx="4752528" cy="338555"/>
          </a:xfrm>
        </p:spPr>
        <p:txBody>
          <a:bodyPr/>
          <a:lstStyle/>
          <a:p>
            <a:pPr marL="0" indent="0" eaLnBrk="1" hangingPunct="1">
              <a:buNone/>
            </a:pPr>
            <a:r>
              <a:rPr lang="zh-CN" altLang="en-US" sz="1800" b="0" dirty="0"/>
              <a:t>接触点有位置、法向量、穿透三个属性。</a:t>
            </a:r>
            <a:endParaRPr lang="zh-CN" altLang="en-US" sz="2400" b="0" dirty="0"/>
          </a:p>
        </p:txBody>
      </p:sp>
      <p:sp>
        <p:nvSpPr>
          <p:cNvPr id="5" name="矩形 4">
            <a:extLst>
              <a:ext uri="{FF2B5EF4-FFF2-40B4-BE49-F238E27FC236}">
                <a16:creationId xmlns:a16="http://schemas.microsoft.com/office/drawing/2014/main" id="{7FA0E173-0E2C-4B64-9BC6-E0C61126831D}"/>
              </a:ext>
            </a:extLst>
          </p:cNvPr>
          <p:cNvSpPr/>
          <p:nvPr/>
        </p:nvSpPr>
        <p:spPr>
          <a:xfrm>
            <a:off x="0" y="6468083"/>
            <a:ext cx="12192000" cy="369332"/>
          </a:xfrm>
          <a:prstGeom prst="rect">
            <a:avLst/>
          </a:prstGeom>
          <a:solidFill>
            <a:schemeClr val="bg1"/>
          </a:solidFill>
        </p:spPr>
        <p:txBody>
          <a:bodyPr wrap="square">
            <a:spAutoFit/>
          </a:bodyPr>
          <a:lstStyle/>
          <a:p>
            <a:pPr fontAlgn="base">
              <a:spcBef>
                <a:spcPct val="0"/>
              </a:spcBef>
              <a:spcAft>
                <a:spcPct val="0"/>
              </a:spcAft>
            </a:pPr>
            <a:r>
              <a:rPr lang="en-US" altLang="zh-CN" dirty="0">
                <a:solidFill>
                  <a:srgbClr val="000000"/>
                </a:solidFill>
                <a:latin typeface="+mj-lt"/>
                <a:ea typeface="宋体" panose="02010600030101010101" pitchFamily="2" charset="-122"/>
              </a:rPr>
              <a:t>Kenny </a:t>
            </a:r>
            <a:r>
              <a:rPr lang="en-US" altLang="zh-CN" dirty="0" err="1">
                <a:solidFill>
                  <a:srgbClr val="000000"/>
                </a:solidFill>
                <a:latin typeface="+mj-lt"/>
                <a:ea typeface="宋体" panose="02010600030101010101" pitchFamily="2" charset="-122"/>
              </a:rPr>
              <a:t>Erleben</a:t>
            </a:r>
            <a:r>
              <a:rPr lang="en-US" altLang="zh-CN" dirty="0">
                <a:solidFill>
                  <a:srgbClr val="000000"/>
                </a:solidFill>
                <a:latin typeface="+mj-lt"/>
                <a:ea typeface="宋体" panose="02010600030101010101" pitchFamily="2" charset="-122"/>
              </a:rPr>
              <a:t>. </a:t>
            </a:r>
            <a:r>
              <a:rPr lang="en-US" altLang="zh-CN" b="1" dirty="0">
                <a:solidFill>
                  <a:srgbClr val="000000"/>
                </a:solidFill>
                <a:latin typeface="+mj-lt"/>
                <a:ea typeface="宋体" panose="02010600030101010101" pitchFamily="2" charset="-122"/>
              </a:rPr>
              <a:t>Methodology for Assessing Mesh-Based Contact Point Methods.</a:t>
            </a:r>
            <a:r>
              <a:rPr lang="en-US" altLang="zh-CN" dirty="0">
                <a:solidFill>
                  <a:srgbClr val="000000"/>
                </a:solidFill>
                <a:latin typeface="+mj-lt"/>
                <a:ea typeface="宋体" panose="02010600030101010101" pitchFamily="2" charset="-122"/>
              </a:rPr>
              <a:t> (TOG) 2018</a:t>
            </a:r>
            <a:r>
              <a:rPr lang="en-US" altLang="zh-CN" b="1" dirty="0">
                <a:solidFill>
                  <a:srgbClr val="000000"/>
                </a:solidFill>
                <a:latin typeface="+mj-lt"/>
                <a:ea typeface="宋体" panose="02010600030101010101" pitchFamily="2" charset="-122"/>
              </a:rPr>
              <a:t>.  </a:t>
            </a:r>
            <a:endParaRPr lang="zh-CN" altLang="en-US" dirty="0">
              <a:solidFill>
                <a:srgbClr val="000000"/>
              </a:solidFill>
              <a:latin typeface="+mj-lt"/>
              <a:ea typeface="宋体" panose="02010600030101010101" pitchFamily="2" charset="-122"/>
            </a:endParaRPr>
          </a:p>
        </p:txBody>
      </p:sp>
      <p:pic>
        <p:nvPicPr>
          <p:cNvPr id="1026" name="Picture 2" descr="C:\Users\acer-pc\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1760694"/>
            <a:ext cx="7920880" cy="3751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7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EA7C8A9-9149-4A5D-BC00-E3FE28078178}"/>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id="{BF2D8917-E8AB-42C2-BA28-79051C549971}"/>
              </a:ext>
            </a:extLst>
          </p:cNvPr>
          <p:cNvSpPr txBox="1"/>
          <p:nvPr/>
        </p:nvSpPr>
        <p:spPr>
          <a:xfrm>
            <a:off x="2711624" y="1628800"/>
            <a:ext cx="9266555" cy="3777444"/>
          </a:xfrm>
          <a:prstGeom prst="rect">
            <a:avLst/>
          </a:prstGeom>
          <a:noFill/>
        </p:spPr>
        <p:txBody>
          <a:bodyPr wrap="square" rtlCol="0">
            <a:spAutoFit/>
          </a:bodyPr>
          <a:lstStyle/>
          <a:p>
            <a:pPr>
              <a:lnSpc>
                <a:spcPct val="200000"/>
              </a:lnSpc>
            </a:pPr>
            <a:r>
              <a:rPr lang="en-US" altLang="zh-CN" sz="2800" b="1" dirty="0">
                <a:solidFill>
                  <a:srgbClr val="C00000"/>
                </a:solidFill>
                <a:latin typeface="+mj-lt"/>
              </a:rPr>
              <a:t> </a:t>
            </a:r>
            <a:r>
              <a:rPr lang="en-US" altLang="zh-CN" sz="2800" b="1" dirty="0">
                <a:solidFill>
                  <a:srgbClr val="C00000"/>
                </a:solidFill>
                <a:latin typeface="+mj-lt"/>
                <a:sym typeface="+mn-ea"/>
              </a:rPr>
              <a:t>3D Contact point</a:t>
            </a:r>
            <a:endParaRPr lang="en-US" altLang="zh-CN" sz="4400" b="1" dirty="0">
              <a:solidFill>
                <a:srgbClr val="C00000"/>
              </a:solidFill>
              <a:latin typeface="+mj-lt"/>
              <a:sym typeface="+mn-ea"/>
            </a:endParaRPr>
          </a:p>
          <a:p>
            <a:pPr>
              <a:lnSpc>
                <a:spcPct val="200000"/>
              </a:lnSpc>
            </a:pPr>
            <a:r>
              <a:rPr lang="en-US" altLang="zh-CN" sz="2800" b="1" dirty="0">
                <a:solidFill>
                  <a:schemeClr val="accent2"/>
                </a:solidFill>
                <a:latin typeface="+mj-lt"/>
              </a:rPr>
              <a:t> </a:t>
            </a:r>
            <a:r>
              <a:rPr lang="en-US" altLang="zh-CN" sz="2800" b="1" dirty="0">
                <a:solidFill>
                  <a:srgbClr val="C00000"/>
                </a:solidFill>
                <a:ea typeface="宋体" panose="02010600030101010101" pitchFamily="2" charset="-122"/>
              </a:rPr>
              <a:t>Human Pose </a:t>
            </a:r>
            <a:r>
              <a:rPr lang="en-US" altLang="zh-CN" sz="2800" b="1" dirty="0">
                <a:solidFill>
                  <a:srgbClr val="000000"/>
                </a:solidFill>
                <a:ea typeface="宋体" panose="02010600030101010101" pitchFamily="2" charset="-122"/>
              </a:rPr>
              <a:t>and </a:t>
            </a:r>
            <a:r>
              <a:rPr lang="en-US" altLang="zh-CN" sz="2800" b="1" dirty="0">
                <a:solidFill>
                  <a:srgbClr val="C00000"/>
                </a:solidFill>
                <a:ea typeface="宋体" panose="02010600030101010101" pitchFamily="2" charset="-122"/>
              </a:rPr>
              <a:t>Parsing</a:t>
            </a:r>
            <a:r>
              <a:rPr lang="en-US" altLang="zh-CN" sz="2800" b="1" dirty="0">
                <a:solidFill>
                  <a:srgbClr val="000000"/>
                </a:solidFill>
                <a:ea typeface="宋体" panose="02010600030101010101" pitchFamily="2" charset="-122"/>
              </a:rPr>
              <a:t> from </a:t>
            </a:r>
            <a:r>
              <a:rPr lang="en-US" altLang="zh-CN" sz="2800" b="1" dirty="0">
                <a:latin typeface="+mj-lt"/>
              </a:rPr>
              <a:t>RGB(s)</a:t>
            </a:r>
          </a:p>
          <a:p>
            <a:pPr>
              <a:lnSpc>
                <a:spcPct val="200000"/>
              </a:lnSpc>
            </a:pPr>
            <a:r>
              <a:rPr lang="en-US" altLang="zh-CN" sz="4000" b="1" dirty="0">
                <a:solidFill>
                  <a:srgbClr val="C00000"/>
                </a:solidFill>
                <a:latin typeface="+mj-lt"/>
              </a:rPr>
              <a:t>Object part </a:t>
            </a:r>
            <a:r>
              <a:rPr lang="en-US" altLang="zh-CN" sz="4000" b="1" dirty="0">
                <a:latin typeface="+mj-lt"/>
              </a:rPr>
              <a:t>localization from RGB(S)</a:t>
            </a:r>
          </a:p>
          <a:p>
            <a:pPr>
              <a:lnSpc>
                <a:spcPct val="200000"/>
              </a:lnSpc>
            </a:pPr>
            <a:r>
              <a:rPr lang="en-US" altLang="zh-CN" sz="2800" b="1" dirty="0">
                <a:solidFill>
                  <a:schemeClr val="accent2"/>
                </a:solidFill>
                <a:latin typeface="+mj-lt"/>
              </a:rPr>
              <a:t> </a:t>
            </a:r>
            <a:r>
              <a:rPr lang="en-US" altLang="zh-CN" sz="2800" b="1" dirty="0">
                <a:solidFill>
                  <a:srgbClr val="C00000"/>
                </a:solidFill>
                <a:ea typeface="宋体" panose="02010600030101010101" pitchFamily="2" charset="-122"/>
              </a:rPr>
              <a:t>Depth</a:t>
            </a:r>
            <a:r>
              <a:rPr lang="en-US" altLang="zh-CN" sz="2800" b="1" dirty="0">
                <a:solidFill>
                  <a:srgbClr val="000000"/>
                </a:solidFill>
                <a:ea typeface="宋体" panose="02010600030101010101" pitchFamily="2" charset="-122"/>
              </a:rPr>
              <a:t> Estimation</a:t>
            </a:r>
            <a:r>
              <a:rPr lang="en-US" altLang="zh-CN" sz="2800" b="1" dirty="0">
                <a:latin typeface="+mj-lt"/>
              </a:rPr>
              <a:t> from </a:t>
            </a:r>
            <a:r>
              <a:rPr lang="en-US" altLang="zh-CN" sz="2800" b="1" dirty="0"/>
              <a:t>RGB(s)</a:t>
            </a:r>
            <a:endParaRPr lang="en-US" altLang="zh-CN" sz="2800" b="1" dirty="0">
              <a:latin typeface="+mj-lt"/>
            </a:endParaRPr>
          </a:p>
        </p:txBody>
      </p:sp>
    </p:spTree>
    <p:extLst>
      <p:ext uri="{BB962C8B-B14F-4D97-AF65-F5344CB8AC3E}">
        <p14:creationId xmlns:p14="http://schemas.microsoft.com/office/powerpoint/2010/main" val="244960793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effectLst/>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TotalTime>
  <Words>3353</Words>
  <Application>Microsoft Office PowerPoint</Application>
  <PresentationFormat>宽屏</PresentationFormat>
  <Paragraphs>322</Paragraphs>
  <Slides>25</Slides>
  <Notes>23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25</vt:i4>
      </vt:variant>
    </vt:vector>
  </HeadingPairs>
  <TitlesOfParts>
    <vt:vector size="33" baseType="lpstr">
      <vt:lpstr>华文行楷</vt:lpstr>
      <vt:lpstr>Arial</vt:lpstr>
      <vt:lpstr>Calibri</vt:lpstr>
      <vt:lpstr>Cambria Math</vt:lpstr>
      <vt:lpstr>Times new roman</vt:lpstr>
      <vt:lpstr>Times new roman</vt:lpstr>
      <vt:lpstr>Office 主题</vt:lpstr>
      <vt:lpstr>2_默认设计模板</vt:lpstr>
      <vt:lpstr>PowerPoint 演示文稿</vt:lpstr>
      <vt:lpstr>Outline</vt:lpstr>
      <vt:lpstr>Motivation </vt:lpstr>
      <vt:lpstr>Motivation </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pipeline</vt:lpstr>
      <vt:lpstr>Pipeline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Related work</dc:title>
  <dc:creator>yaoling1997</dc:creator>
  <cp:lastModifiedBy>gwz112@yahoo.com</cp:lastModifiedBy>
  <cp:revision>169</cp:revision>
  <dcterms:created xsi:type="dcterms:W3CDTF">2018-12-10T06:57:59Z</dcterms:created>
  <dcterms:modified xsi:type="dcterms:W3CDTF">2018-12-14T16:00:21Z</dcterms:modified>
</cp:coreProperties>
</file>